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06" r:id="rId2"/>
    <p:sldId id="407" r:id="rId3"/>
    <p:sldId id="455" r:id="rId4"/>
    <p:sldId id="458" r:id="rId5"/>
    <p:sldId id="456" r:id="rId6"/>
    <p:sldId id="408" r:id="rId7"/>
    <p:sldId id="459" r:id="rId8"/>
    <p:sldId id="410" r:id="rId9"/>
    <p:sldId id="436" r:id="rId10"/>
    <p:sldId id="437" r:id="rId11"/>
    <p:sldId id="449" r:id="rId12"/>
    <p:sldId id="450" r:id="rId13"/>
    <p:sldId id="451" r:id="rId14"/>
    <p:sldId id="429" r:id="rId15"/>
  </p:sldIdLst>
  <p:sldSz cx="9144000" cy="6858000" type="screen4x3"/>
  <p:notesSz cx="7104063" cy="10234613"/>
  <p:embeddedFontLst>
    <p:embeddedFont>
      <p:font typeface="Lato Light" panose="020F0502020204030203" pitchFamily="34" charset="0"/>
      <p:regular r:id="rId18"/>
      <p: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6000" i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 Fernández Cuest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C5D8FF"/>
    <a:srgbClr val="6699FF"/>
    <a:srgbClr val="3333CC"/>
    <a:srgbClr val="000099"/>
    <a:srgbClr val="F4E9E8"/>
    <a:srgbClr val="003399"/>
    <a:srgbClr val="9191E3"/>
    <a:srgbClr val="89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84048" autoAdjust="0"/>
  </p:normalViewPr>
  <p:slideViewPr>
    <p:cSldViewPr snapToGrid="0">
      <p:cViewPr varScale="1">
        <p:scale>
          <a:sx n="93" d="100"/>
          <a:sy n="93" d="100"/>
        </p:scale>
        <p:origin x="22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70" y="-600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54F7805E-03C7-DE9A-A487-2914FEB75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43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EA8416FF-37CC-C76E-8120-731CE67DE6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862" y="0"/>
            <a:ext cx="3077543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9F64144C-0A42-9CAC-F100-4DD8DE37E2C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673"/>
            <a:ext cx="3077543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B743E076-290C-E79D-7ADB-5206973484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862" y="9720673"/>
            <a:ext cx="3077543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i="0"/>
            </a:lvl1pPr>
          </a:lstStyle>
          <a:p>
            <a:pPr>
              <a:defRPr/>
            </a:pPr>
            <a:fld id="{B7839B87-E921-4D91-90DE-4BEB22B501A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C192AB9-8858-78EA-8D5C-21D9655323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43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CE9888D-4FCF-47CD-B57D-9C95703D20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862" y="0"/>
            <a:ext cx="3077543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F647877-2F24-3841-1623-1A20F50114D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9EF7C1E-B38B-B72A-2559-086429EBF5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5" y="4864428"/>
            <a:ext cx="5683914" cy="460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31DD574-EC98-DF42-3612-A63999A267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3"/>
            <a:ext cx="3077543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D938375-7278-7BDF-EA9B-DA6D6BEDE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862" y="9720673"/>
            <a:ext cx="3077543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9" tIns="47760" rIns="95519" bIns="47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i="0"/>
            </a:lvl1pPr>
          </a:lstStyle>
          <a:p>
            <a:pPr>
              <a:defRPr/>
            </a:pPr>
            <a:fld id="{B941FD5F-13A0-41AE-8624-6FC76E0FEDC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81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51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889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8F9356D-3BA8-F502-06A5-D223734C2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239" indent="-284717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158" indent="-227115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680" indent="-227115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202" indent="-227115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31181" indent="-227115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5160" indent="-227115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79139" indent="-227115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53119" indent="-227115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49740E5-74DB-4C1D-A4C4-313BFE842699}" type="slidenum">
              <a:rPr lang="es-ES" altLang="es-ES" sz="1300" i="0"/>
              <a:pPr/>
              <a:t>1</a:t>
            </a:fld>
            <a:endParaRPr lang="es-ES" altLang="es-ES" sz="1300" i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65D7637-4525-60D8-219C-EEE5B0F45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CCF1C7C-071D-C7C7-B016-8F5E63D0F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1FD5F-13A0-41AE-8624-6FC76E0FEDC7}" type="slidenum">
              <a:rPr lang="es-ES" altLang="es-ES" smtClean="0"/>
              <a:pPr>
                <a:defRPr/>
              </a:pPr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5751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0AA89A5F-30A3-9F1A-8225-AC9244C23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28647ACA-AF08-3A8E-652B-0CF2A9F6A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6B6E18C1-D4B9-9046-4A16-3DCEC37B8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0216" indent="-296237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84948" indent="-236990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58927" indent="-236990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32907" indent="-236990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6776462-E117-4F3F-9663-760DDB8CFD19}" type="slidenum">
              <a:rPr lang="es-ES" altLang="es-ES" sz="1300" i="0"/>
              <a:pPr/>
              <a:t>8</a:t>
            </a:fld>
            <a:endParaRPr lang="es-ES" altLang="es-ES" sz="130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1FD5F-13A0-41AE-8624-6FC76E0FEDC7}" type="slidenum">
              <a:rPr lang="es-ES" altLang="es-ES" smtClean="0"/>
              <a:pPr>
                <a:defRPr/>
              </a:pPr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484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>
            <a:extLst>
              <a:ext uri="{FF2B5EF4-FFF2-40B4-BE49-F238E27FC236}">
                <a16:creationId xmlns:a16="http://schemas.microsoft.com/office/drawing/2014/main" id="{ABD7D6CD-AEFA-7DCB-61FC-32A20E670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Marcador de notas 2">
            <a:extLst>
              <a:ext uri="{FF2B5EF4-FFF2-40B4-BE49-F238E27FC236}">
                <a16:creationId xmlns:a16="http://schemas.microsoft.com/office/drawing/2014/main" id="{9269AE75-1066-1414-A7D9-A64CB3B26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10244" name="Marcador de número de diapositiva 3">
            <a:extLst>
              <a:ext uri="{FF2B5EF4-FFF2-40B4-BE49-F238E27FC236}">
                <a16:creationId xmlns:a16="http://schemas.microsoft.com/office/drawing/2014/main" id="{BA3202FF-46F9-DA3F-BD7D-C00ACC8E7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0216" indent="-296237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84948" indent="-236990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58927" indent="-236990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32907" indent="-236990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2A66174-96E0-4E24-A9D4-2849282A82D3}" type="slidenum">
              <a:rPr lang="es-ES" altLang="es-ES" sz="1300" i="0"/>
              <a:pPr/>
              <a:t>13</a:t>
            </a:fld>
            <a:endParaRPr lang="es-ES" altLang="es-ES" sz="1300" i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A599E7FB-3A28-2C5E-46E6-53A1C15D6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ACFE9282-2E73-E1B9-881A-72F846125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3C0CCC75-097F-C7FD-95AD-1C804893D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70216" indent="-296237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84948" indent="-236990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58927" indent="-236990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32907" indent="-236990"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 sz="62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8E51CE4-D131-49F5-98B6-1BC0C8ED1BE6}" type="slidenum">
              <a:rPr lang="es-ES" altLang="es-ES" sz="1300" i="0"/>
              <a:pPr/>
              <a:t>14</a:t>
            </a:fld>
            <a:endParaRPr lang="es-ES" altLang="es-ES" sz="130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BC42DF8A-5D62-A76D-B211-DCC6DB5995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6196013"/>
            <a:ext cx="175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89078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9781" y="199129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613DFD-D6B0-5017-2041-AC255E178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51275" y="6092825"/>
            <a:ext cx="1414463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05B1-D8CA-4D35-9900-3E09160B951C}" type="datetime1">
              <a:rPr lang="es-ES"/>
              <a:pPr>
                <a:defRPr/>
              </a:pPr>
              <a:t>25/06/2025</a:t>
            </a:fld>
            <a:endParaRPr lang="es-E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B25A5B5-51F5-D799-3745-B18A13A856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11638" y="6497638"/>
            <a:ext cx="693737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9556-F7D4-46D4-97BF-85D63E3D30F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71339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F25D17C-9B66-87BE-2D21-F7D80227A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51275" y="6092825"/>
            <a:ext cx="1414463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73CF3-73FE-4DCB-AF0C-6662816898C1}" type="datetime1">
              <a:rPr lang="es-ES"/>
              <a:pPr>
                <a:defRPr/>
              </a:pPr>
              <a:t>25/06/2025</a:t>
            </a:fld>
            <a:endParaRPr lang="es-E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5647036-4C93-BC4B-CF2F-DDD480F261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5AD2-FF1C-4F1A-B218-708B383DA3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2869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9" name="Rectangle 7">
            <a:extLst>
              <a:ext uri="{FF2B5EF4-FFF2-40B4-BE49-F238E27FC236}">
                <a16:creationId xmlns:a16="http://schemas.microsoft.com/office/drawing/2014/main" id="{4405518B-ACD5-880D-C304-5E911402F5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1638" y="6497638"/>
            <a:ext cx="6937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C1506C-0047-4C35-B818-68BAA3179F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pic>
        <p:nvPicPr>
          <p:cNvPr id="1027" name="Imagen 1">
            <a:extLst>
              <a:ext uri="{FF2B5EF4-FFF2-40B4-BE49-F238E27FC236}">
                <a16:creationId xmlns:a16="http://schemas.microsoft.com/office/drawing/2014/main" id="{4073861D-73EF-4852-FF6C-C161CAA917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6196013"/>
            <a:ext cx="175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2" descr="Texto&#10;&#10;Descripción generada automáticamente">
            <a:extLst>
              <a:ext uri="{FF2B5EF4-FFF2-40B4-BE49-F238E27FC236}">
                <a16:creationId xmlns:a16="http://schemas.microsoft.com/office/drawing/2014/main" id="{260194C7-9B90-1754-4864-910490C923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1613"/>
            <a:ext cx="2020888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B6F3E54-3B50-1ABF-423F-2EAD02FABA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" y="6189253"/>
            <a:ext cx="3935258" cy="460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</p:sldLayoutIdLst>
  <p:transition>
    <p:fade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epa.es/innovacion/s3-asturias/s3-asturias-2021-20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31194EFB-1ABB-0E0D-BE00-505786865747}"/>
              </a:ext>
            </a:extLst>
          </p:cNvPr>
          <p:cNvSpPr/>
          <p:nvPr/>
        </p:nvSpPr>
        <p:spPr>
          <a:xfrm>
            <a:off x="0" y="1681163"/>
            <a:ext cx="9155113" cy="332581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3" tIns="45721" rIns="91443" bIns="45721" anchor="ctr"/>
          <a:lstStyle/>
          <a:p>
            <a:pPr>
              <a:defRPr/>
            </a:pPr>
            <a:endParaRPr lang="es-ES" sz="1477" b="1" dirty="0"/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23121444-9D74-0162-C76F-3D5644E5EABA}"/>
              </a:ext>
            </a:extLst>
          </p:cNvPr>
          <p:cNvSpPr txBox="1"/>
          <p:nvPr/>
        </p:nvSpPr>
        <p:spPr>
          <a:xfrm>
            <a:off x="3622675" y="3851275"/>
            <a:ext cx="5348288" cy="650180"/>
          </a:xfrm>
          <a:prstGeom prst="rect">
            <a:avLst/>
          </a:prstGeom>
          <a:noFill/>
        </p:spPr>
        <p:txBody>
          <a:bodyPr lIns="34292" tIns="17146" rIns="34292" bIns="17146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  <a:cs typeface="Lato Regular"/>
              </a:rPr>
              <a:t>Llanera, 24 de junio de 2025</a:t>
            </a:r>
          </a:p>
          <a:p>
            <a:pPr algn="ctr">
              <a:defRPr/>
            </a:pPr>
            <a:endParaRPr lang="id-ID" sz="200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grpSp>
        <p:nvGrpSpPr>
          <p:cNvPr id="7174" name="Group 1">
            <a:extLst>
              <a:ext uri="{FF2B5EF4-FFF2-40B4-BE49-F238E27FC236}">
                <a16:creationId xmlns:a16="http://schemas.microsoft.com/office/drawing/2014/main" id="{6FBF9E9A-C807-F8AE-AA2A-F807ED18EC2E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3573463"/>
            <a:ext cx="1141413" cy="90487"/>
            <a:chOff x="10866255" y="8448874"/>
            <a:chExt cx="2279049" cy="73150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B330AB0-ECF8-EC6B-D763-4CB32779CD18}"/>
                </a:ext>
              </a:extLst>
            </p:cNvPr>
            <p:cNvSpPr/>
            <p:nvPr/>
          </p:nvSpPr>
          <p:spPr>
            <a:xfrm flipV="1">
              <a:off x="10866255" y="8448874"/>
              <a:ext cx="408898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anchor="ctr"/>
            <a:lstStyle/>
            <a:p>
              <a:pPr algn="ctr">
                <a:defRPr/>
              </a:pPr>
              <a:endParaRPr lang="en-US" sz="1350" dirty="0">
                <a:latin typeface="Lato Light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B620705-CDDB-7B77-2D45-69ACC1F9B61D}"/>
                </a:ext>
              </a:extLst>
            </p:cNvPr>
            <p:cNvSpPr/>
            <p:nvPr/>
          </p:nvSpPr>
          <p:spPr>
            <a:xfrm flipV="1">
              <a:off x="11329038" y="8448874"/>
              <a:ext cx="408898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anchor="ctr"/>
            <a:lstStyle/>
            <a:p>
              <a:pPr algn="ctr">
                <a:defRPr/>
              </a:pPr>
              <a:endParaRPr lang="en-US" sz="1350" dirty="0">
                <a:latin typeface="Lato Light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AD48A12C-E674-7384-544E-8807FF90EC0E}"/>
                </a:ext>
              </a:extLst>
            </p:cNvPr>
            <p:cNvSpPr/>
            <p:nvPr/>
          </p:nvSpPr>
          <p:spPr>
            <a:xfrm flipV="1">
              <a:off x="11807671" y="8448874"/>
              <a:ext cx="408896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anchor="ctr"/>
            <a:lstStyle/>
            <a:p>
              <a:pPr algn="ctr">
                <a:defRPr/>
              </a:pPr>
              <a:endParaRPr lang="en-US" sz="1350" dirty="0">
                <a:latin typeface="Lato Light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3EFEDA61-8EFA-3072-AB59-8C1E24144FE9}"/>
                </a:ext>
              </a:extLst>
            </p:cNvPr>
            <p:cNvSpPr/>
            <p:nvPr/>
          </p:nvSpPr>
          <p:spPr>
            <a:xfrm flipV="1">
              <a:off x="12273623" y="8448874"/>
              <a:ext cx="408898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anchor="ctr"/>
            <a:lstStyle/>
            <a:p>
              <a:pPr algn="ctr">
                <a:defRPr/>
              </a:pPr>
              <a:endParaRPr lang="en-US" sz="1350" dirty="0">
                <a:latin typeface="Lato Light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7C66A017-D672-F089-F9B4-FEB2603DFBB7}"/>
                </a:ext>
              </a:extLst>
            </p:cNvPr>
            <p:cNvSpPr/>
            <p:nvPr/>
          </p:nvSpPr>
          <p:spPr>
            <a:xfrm flipV="1">
              <a:off x="12736406" y="8448874"/>
              <a:ext cx="408898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anchor="ctr"/>
            <a:lstStyle/>
            <a:p>
              <a:pPr algn="ctr">
                <a:defRPr/>
              </a:pPr>
              <a:endParaRPr lang="en-US" sz="1350" dirty="0">
                <a:latin typeface="Lato Light"/>
              </a:endParaRPr>
            </a:p>
          </p:txBody>
        </p:sp>
      </p:grpSp>
      <p:pic>
        <p:nvPicPr>
          <p:cNvPr id="7175" name="Picture 4" descr="Vista previa">
            <a:extLst>
              <a:ext uri="{FF2B5EF4-FFF2-40B4-BE49-F238E27FC236}">
                <a16:creationId xmlns:a16="http://schemas.microsoft.com/office/drawing/2014/main" id="{6EC3CF90-DDD4-9431-89F4-77AE7960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1" r="28581"/>
          <a:stretch>
            <a:fillRect/>
          </a:stretch>
        </p:blipFill>
        <p:spPr bwMode="auto">
          <a:xfrm>
            <a:off x="92075" y="1774825"/>
            <a:ext cx="3417888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6">
            <a:extLst>
              <a:ext uri="{FF2B5EF4-FFF2-40B4-BE49-F238E27FC236}">
                <a16:creationId xmlns:a16="http://schemas.microsoft.com/office/drawing/2014/main" id="{41CCF826-DAE4-AEFE-1593-C3AB4E441BBE}"/>
              </a:ext>
            </a:extLst>
          </p:cNvPr>
          <p:cNvSpPr/>
          <p:nvPr/>
        </p:nvSpPr>
        <p:spPr>
          <a:xfrm flipV="1">
            <a:off x="6718300" y="3570288"/>
            <a:ext cx="203200" cy="90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anchor="ctr"/>
          <a:lstStyle/>
          <a:p>
            <a:pPr algn="ctr">
              <a:defRPr/>
            </a:pPr>
            <a:endParaRPr lang="en-US" sz="1350" dirty="0">
              <a:latin typeface="Lato Light"/>
            </a:endParaRPr>
          </a:p>
        </p:txBody>
      </p:sp>
      <p:sp>
        <p:nvSpPr>
          <p:cNvPr id="20" name="19 CuadroTexto">
            <a:extLst>
              <a:ext uri="{FF2B5EF4-FFF2-40B4-BE49-F238E27FC236}">
                <a16:creationId xmlns:a16="http://schemas.microsoft.com/office/drawing/2014/main" id="{871B10FE-2995-3EFE-2318-34FF9C07A851}"/>
              </a:ext>
            </a:extLst>
          </p:cNvPr>
          <p:cNvSpPr txBox="1"/>
          <p:nvPr/>
        </p:nvSpPr>
        <p:spPr>
          <a:xfrm>
            <a:off x="3524250" y="1727200"/>
            <a:ext cx="5521325" cy="169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461" b="1" dirty="0">
                <a:solidFill>
                  <a:prstClr val="white"/>
                </a:solidFill>
                <a:latin typeface="+mj-lt"/>
              </a:rPr>
              <a:t>Programa de Ayudas para Empresas de Base Tecnológica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63FE356-2151-3380-0790-857752BEA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8" b="22047"/>
          <a:stretch/>
        </p:blipFill>
        <p:spPr bwMode="auto">
          <a:xfrm>
            <a:off x="0" y="259773"/>
            <a:ext cx="1987379" cy="6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>
            <a:extLst>
              <a:ext uri="{FF2B5EF4-FFF2-40B4-BE49-F238E27FC236}">
                <a16:creationId xmlns:a16="http://schemas.microsoft.com/office/drawing/2014/main" id="{51F85D43-79B9-B296-F516-D6D0E09D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065251"/>
            <a:ext cx="8311355" cy="302430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s-ES" sz="2000" b="1" dirty="0">
                <a:solidFill>
                  <a:srgbClr val="000099"/>
                </a:solidFill>
                <a:latin typeface="Calibri" pitchFamily="34" charset="0"/>
              </a:rPr>
              <a:t>FASE I</a:t>
            </a:r>
            <a:endParaRPr lang="en-US" sz="2000" dirty="0">
              <a:solidFill>
                <a:srgbClr val="000099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854450" algn="l"/>
              </a:tabLst>
              <a:defRPr/>
            </a:pPr>
            <a:r>
              <a:rPr lang="es-ES" sz="20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854450" algn="l"/>
              </a:tabLst>
              <a:defRPr/>
            </a:pPr>
            <a:r>
              <a:rPr lang="es-ES" sz="2000" b="1" kern="1200" dirty="0">
                <a:solidFill>
                  <a:srgbClr val="000099"/>
                </a:solidFill>
                <a:latin typeface="Calibri" pitchFamily="34" charset="0"/>
              </a:rPr>
              <a:t>	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tx2"/>
                </a:solidFill>
                <a:latin typeface="Calibri" pitchFamily="34" charset="0"/>
              </a:rPr>
              <a:t>Intensidad del </a:t>
            </a:r>
            <a:r>
              <a:rPr lang="es-ES" sz="2000" b="1" kern="1200" dirty="0">
                <a:solidFill>
                  <a:srgbClr val="000099"/>
                </a:solidFill>
                <a:latin typeface="Calibri" pitchFamily="34" charset="0"/>
              </a:rPr>
              <a:t>70% (máximo 80%)</a:t>
            </a:r>
          </a:p>
          <a:p>
            <a:pPr marL="685800" lvl="1" indent="-23971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+"/>
              <a:defRPr/>
            </a:pPr>
            <a:r>
              <a:rPr lang="es-ES" sz="1600" b="1" kern="1200" dirty="0">
                <a:solidFill>
                  <a:srgbClr val="000099"/>
                </a:solidFill>
                <a:latin typeface="Calibri" pitchFamily="34" charset="0"/>
              </a:rPr>
              <a:t>5% si tiene al menos 2 trabajadores o socios con relación laboral, a tiempo completo y  titulación universitaria de al menos nivel 2 según el MECES</a:t>
            </a:r>
          </a:p>
          <a:p>
            <a:pPr marL="685800" lvl="1" indent="-23971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+"/>
              <a:defRPr/>
            </a:pPr>
            <a:r>
              <a:rPr lang="es-ES" sz="1600" b="1" kern="1200" dirty="0">
                <a:solidFill>
                  <a:srgbClr val="000099"/>
                </a:solidFill>
                <a:latin typeface="Calibri" pitchFamily="34" charset="0"/>
              </a:rPr>
              <a:t>5% si uno de los socios con relación laboral tiene 2 años de experiencia investigadora en un centro de investigación y transferencia de conocimiento</a:t>
            </a:r>
          </a:p>
          <a:p>
            <a:pPr marL="685800" lvl="1" indent="-23971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+"/>
              <a:defRPr/>
            </a:pPr>
            <a:r>
              <a:rPr lang="es-ES" sz="1600" b="1" kern="1200" dirty="0">
                <a:solidFill>
                  <a:srgbClr val="000099"/>
                </a:solidFill>
                <a:latin typeface="Calibri" pitchFamily="34" charset="0"/>
              </a:rPr>
              <a:t>10% si un socio con relación laboral es doctor (nivel 4 según el MECES)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s-ES" sz="2000" b="1" kern="1200" dirty="0">
              <a:solidFill>
                <a:srgbClr val="000099"/>
              </a:solidFill>
              <a:latin typeface="Calibri" pitchFamily="34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s-ES" sz="2000" b="1" kern="12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BB34FD6-83CF-FA68-FF08-36DD442E5FD0}"/>
              </a:ext>
            </a:extLst>
          </p:cNvPr>
          <p:cNvSpPr txBox="1">
            <a:spLocks/>
          </p:cNvSpPr>
          <p:nvPr/>
        </p:nvSpPr>
        <p:spPr>
          <a:xfrm>
            <a:off x="517958" y="196362"/>
            <a:ext cx="8002587" cy="588871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Características de la subvención </a:t>
            </a:r>
          </a:p>
        </p:txBody>
      </p:sp>
      <p:sp>
        <p:nvSpPr>
          <p:cNvPr id="7" name="4 Marcador de contenido">
            <a:extLst>
              <a:ext uri="{FF2B5EF4-FFF2-40B4-BE49-F238E27FC236}">
                <a16:creationId xmlns:a16="http://schemas.microsoft.com/office/drawing/2014/main" id="{FA8F0750-D1BA-7F9A-7382-45DEC8FBCCAB}"/>
              </a:ext>
            </a:extLst>
          </p:cNvPr>
          <p:cNvSpPr txBox="1">
            <a:spLocks/>
          </p:cNvSpPr>
          <p:nvPr/>
        </p:nvSpPr>
        <p:spPr>
          <a:xfrm>
            <a:off x="570706" y="4349329"/>
            <a:ext cx="8208962" cy="17397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s-ES" sz="2000" b="1" i="0" dirty="0">
                <a:solidFill>
                  <a:srgbClr val="000099"/>
                </a:solidFill>
                <a:latin typeface="Calibri" pitchFamily="34" charset="0"/>
              </a:rPr>
              <a:t>FASE II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s-ES" sz="2000" b="1" i="0" dirty="0">
              <a:solidFill>
                <a:srgbClr val="000099"/>
              </a:solidFill>
              <a:latin typeface="Calibri" pitchFamily="34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s-ES" sz="2000" b="1" i="0" dirty="0">
              <a:solidFill>
                <a:srgbClr val="000099"/>
              </a:solidFill>
              <a:latin typeface="Calibri" pitchFamily="34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2000" i="0" kern="0" dirty="0">
                <a:solidFill>
                  <a:schemeClr val="tx2"/>
                </a:solidFill>
                <a:latin typeface="Calibri" pitchFamily="34" charset="0"/>
              </a:rPr>
              <a:t>Intensidad del </a:t>
            </a:r>
            <a:r>
              <a:rPr lang="es-ES" sz="2000" b="1" i="0" dirty="0">
                <a:solidFill>
                  <a:srgbClr val="000099"/>
                </a:solidFill>
                <a:latin typeface="Calibri" pitchFamily="34" charset="0"/>
              </a:rPr>
              <a:t>50%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095B814D-B7C8-6AD1-2966-496F5A1B0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79387"/>
              </p:ext>
            </p:extLst>
          </p:nvPr>
        </p:nvGraphicFramePr>
        <p:xfrm>
          <a:off x="468311" y="1493540"/>
          <a:ext cx="820737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862">
                  <a:extLst>
                    <a:ext uri="{9D8B030D-6E8A-4147-A177-3AD203B41FA5}">
                      <a16:colId xmlns:a16="http://schemas.microsoft.com/office/drawing/2014/main" val="3499719819"/>
                    </a:ext>
                  </a:extLst>
                </a:gridCol>
                <a:gridCol w="4072515">
                  <a:extLst>
                    <a:ext uri="{9D8B030D-6E8A-4147-A177-3AD203B41FA5}">
                      <a16:colId xmlns:a16="http://schemas.microsoft.com/office/drawing/2014/main" val="30516625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Importe máximo subvencionable</a:t>
                      </a:r>
                      <a:endParaRPr lang="es-E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10 veces </a:t>
                      </a:r>
                      <a:r>
                        <a:rPr lang="es-ES" sz="1800" b="0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el capital social desembolsado</a:t>
                      </a:r>
                      <a:endParaRPr lang="es-E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3788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150.000 € </a:t>
                      </a:r>
                      <a:endParaRPr lang="es-E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826979"/>
                  </a:ext>
                </a:extLst>
              </a:tr>
            </a:tbl>
          </a:graphicData>
        </a:graphic>
      </p:graphicFrame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F856735B-29E0-FF50-B28F-EE832997C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56430"/>
              </p:ext>
            </p:extLst>
          </p:nvPr>
        </p:nvGraphicFramePr>
        <p:xfrm>
          <a:off x="569913" y="4761012"/>
          <a:ext cx="820737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862">
                  <a:extLst>
                    <a:ext uri="{9D8B030D-6E8A-4147-A177-3AD203B41FA5}">
                      <a16:colId xmlns:a16="http://schemas.microsoft.com/office/drawing/2014/main" val="3499719819"/>
                    </a:ext>
                  </a:extLst>
                </a:gridCol>
                <a:gridCol w="4072515">
                  <a:extLst>
                    <a:ext uri="{9D8B030D-6E8A-4147-A177-3AD203B41FA5}">
                      <a16:colId xmlns:a16="http://schemas.microsoft.com/office/drawing/2014/main" val="30516625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Importe máximo subvencionable</a:t>
                      </a:r>
                      <a:endParaRPr lang="es-ES" sz="2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4 veces </a:t>
                      </a:r>
                      <a:r>
                        <a:rPr lang="es-ES" sz="1800" b="0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el capital social desembolsado</a:t>
                      </a:r>
                      <a:endParaRPr lang="es-E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3788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rgbClr val="000099"/>
                          </a:solidFill>
                          <a:latin typeface="Calibri" pitchFamily="34" charset="0"/>
                        </a:rPr>
                        <a:t>60.000 € </a:t>
                      </a:r>
                      <a:endParaRPr lang="es-E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826979"/>
                  </a:ext>
                </a:extLst>
              </a:tr>
            </a:tbl>
          </a:graphicData>
        </a:graphic>
      </p:graphicFrame>
      <p:sp>
        <p:nvSpPr>
          <p:cNvPr id="10" name="Abrir llave 9">
            <a:extLst>
              <a:ext uri="{FF2B5EF4-FFF2-40B4-BE49-F238E27FC236}">
                <a16:creationId xmlns:a16="http://schemas.microsoft.com/office/drawing/2014/main" id="{C0010197-ADBA-8F6F-A818-D56002AE719A}"/>
              </a:ext>
            </a:extLst>
          </p:cNvPr>
          <p:cNvSpPr/>
          <p:nvPr/>
        </p:nvSpPr>
        <p:spPr bwMode="auto">
          <a:xfrm>
            <a:off x="4457700" y="1503931"/>
            <a:ext cx="114300" cy="65909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6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F7DC6095-2295-E776-BB12-35E0770ADCE8}"/>
              </a:ext>
            </a:extLst>
          </p:cNvPr>
          <p:cNvSpPr/>
          <p:nvPr/>
        </p:nvSpPr>
        <p:spPr bwMode="auto">
          <a:xfrm>
            <a:off x="4464661" y="4802037"/>
            <a:ext cx="114300" cy="65909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6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>
            <a:extLst>
              <a:ext uri="{FF2B5EF4-FFF2-40B4-BE49-F238E27FC236}">
                <a16:creationId xmlns:a16="http://schemas.microsoft.com/office/drawing/2014/main" id="{EFB83347-B922-090A-5CD4-A5EE3A08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720850"/>
            <a:ext cx="8208962" cy="1631950"/>
          </a:xfrm>
        </p:spPr>
        <p:txBody>
          <a:bodyPr>
            <a:noAutofit/>
          </a:bodyPr>
          <a:lstStyle/>
          <a:p>
            <a:pPr marL="266700" indent="-2667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2000" kern="1200" dirty="0">
                <a:latin typeface="Calibri" pitchFamily="34" charset="0"/>
              </a:rPr>
              <a:t>Financiada a través del programa </a:t>
            </a:r>
            <a:r>
              <a:rPr lang="es-ES" sz="2000" b="1" kern="1200" dirty="0">
                <a:solidFill>
                  <a:srgbClr val="000099"/>
                </a:solidFill>
                <a:latin typeface="Calibri" pitchFamily="34" charset="0"/>
              </a:rPr>
              <a:t>FEDER → </a:t>
            </a:r>
            <a:r>
              <a:rPr lang="es-ES" sz="2000" b="1" u="sng" kern="1200" dirty="0">
                <a:solidFill>
                  <a:srgbClr val="000099"/>
                </a:solidFill>
                <a:latin typeface="Calibri" pitchFamily="34" charset="0"/>
              </a:rPr>
              <a:t>Obligación publicidad y código contable separado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2000" b="1" kern="1200" dirty="0">
                <a:solidFill>
                  <a:srgbClr val="000099"/>
                </a:solidFill>
                <a:latin typeface="Calibri" pitchFamily="34" charset="0"/>
              </a:rPr>
              <a:t>Compatible </a:t>
            </a:r>
            <a:r>
              <a:rPr lang="es-ES" sz="2000" kern="1200" dirty="0">
                <a:latin typeface="Calibri" pitchFamily="34" charset="0"/>
              </a:rPr>
              <a:t>con otras ayudas y posibilidad pago anticipado de hasta el </a:t>
            </a:r>
            <a:r>
              <a:rPr lang="es-ES" sz="2000" b="1" kern="1200" dirty="0">
                <a:solidFill>
                  <a:srgbClr val="000099"/>
                </a:solidFill>
                <a:latin typeface="Calibri" pitchFamily="34" charset="0"/>
              </a:rPr>
              <a:t>80%</a:t>
            </a:r>
            <a:endParaRPr lang="es-ES" sz="1800" i="1" kern="1200" dirty="0">
              <a:latin typeface="Calibri" pitchFamily="34" charset="0"/>
            </a:endParaRPr>
          </a:p>
        </p:txBody>
      </p:sp>
      <p:sp>
        <p:nvSpPr>
          <p:cNvPr id="26629" name="8 Rectángulo">
            <a:extLst>
              <a:ext uri="{FF2B5EF4-FFF2-40B4-BE49-F238E27FC236}">
                <a16:creationId xmlns:a16="http://schemas.microsoft.com/office/drawing/2014/main" id="{1BB92E36-8192-D5EE-AAA0-FEE141A4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4278313"/>
            <a:ext cx="813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altLang="es-ES" sz="2000" i="0" dirty="0">
                <a:latin typeface="Calibri" panose="020F0502020204030204" pitchFamily="34" charset="0"/>
              </a:rPr>
              <a:t>Desde el </a:t>
            </a:r>
            <a:r>
              <a:rPr lang="es-ES" altLang="es-ES" sz="2000" b="1" i="0" dirty="0">
                <a:solidFill>
                  <a:srgbClr val="000099"/>
                </a:solidFill>
                <a:latin typeface="Calibri" panose="020F0502020204030204" pitchFamily="34" charset="0"/>
              </a:rPr>
              <a:t>1 de enero de 2025 </a:t>
            </a:r>
            <a:r>
              <a:rPr lang="es-ES" altLang="es-ES" sz="2000" i="0" dirty="0">
                <a:latin typeface="Calibri" panose="020F0502020204030204" pitchFamily="34" charset="0"/>
              </a:rPr>
              <a:t>hasta fecha que se fije en la Resolución de concesión </a:t>
            </a:r>
            <a:r>
              <a:rPr lang="es-ES" altLang="es-ES" sz="1800" dirty="0">
                <a:latin typeface="Calibri" panose="020F0502020204030204" pitchFamily="34" charset="0"/>
              </a:rPr>
              <a:t>(como máximo, finales de 2026)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549A8AE-8291-65FC-DC8F-76CCE7E019AB}"/>
              </a:ext>
            </a:extLst>
          </p:cNvPr>
          <p:cNvSpPr txBox="1">
            <a:spLocks/>
          </p:cNvSpPr>
          <p:nvPr/>
        </p:nvSpPr>
        <p:spPr>
          <a:xfrm>
            <a:off x="642938" y="3352800"/>
            <a:ext cx="8002587" cy="78105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Plazo de ejecución</a:t>
            </a:r>
            <a:endParaRPr lang="en-US" sz="3200" i="0" dirty="0">
              <a:solidFill>
                <a:srgbClr val="0000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65AA9500-92A4-3AF7-355A-2E6761C005DC}"/>
              </a:ext>
            </a:extLst>
          </p:cNvPr>
          <p:cNvSpPr txBox="1">
            <a:spLocks/>
          </p:cNvSpPr>
          <p:nvPr/>
        </p:nvSpPr>
        <p:spPr>
          <a:xfrm>
            <a:off x="652463" y="158750"/>
            <a:ext cx="8002587" cy="985838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Características de la subvención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7D40E35B-7F8F-2E12-52E8-C6893C1034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6063" y="275503"/>
            <a:ext cx="8604250" cy="524596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s-ES" altLang="es-ES" sz="3200" b="1" kern="1200" dirty="0">
                <a:solidFill>
                  <a:srgbClr val="003399"/>
                </a:solidFill>
                <a:latin typeface="Calibri" pitchFamily="34" charset="0"/>
              </a:rPr>
              <a:t>Aspectos comunes</a:t>
            </a:r>
            <a:endParaRPr lang="es-ES" altLang="es-ES" sz="3200" i="1" kern="12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id="{91816788-510B-E6AA-66F6-28EE224EC97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87350" y="1160463"/>
            <a:ext cx="8462963" cy="480440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defRPr/>
            </a:pPr>
            <a:r>
              <a:rPr lang="es-ES" altLang="es-ES" sz="2000" b="1" dirty="0">
                <a:solidFill>
                  <a:srgbClr val="333399"/>
                </a:solidFill>
                <a:latin typeface="Calibri" pitchFamily="34" charset="0"/>
              </a:rPr>
              <a:t>Valoración de los proyectos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176213" indent="-176213">
              <a:spcBef>
                <a:spcPts val="2400"/>
              </a:spcBef>
              <a:spcAft>
                <a:spcPts val="1200"/>
              </a:spcAft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Los proyectos han de alcanzar una puntuación mínima de </a:t>
            </a:r>
            <a:r>
              <a:rPr lang="es-ES" altLang="es-ES" sz="2000" b="1" dirty="0">
                <a:solidFill>
                  <a:srgbClr val="333399"/>
                </a:solidFill>
                <a:latin typeface="Calibri" pitchFamily="34" charset="0"/>
              </a:rPr>
              <a:t>50 puntos </a:t>
            </a: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en total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y de </a:t>
            </a:r>
            <a:r>
              <a:rPr lang="es-ES" altLang="es-ES" sz="2000" b="1" dirty="0">
                <a:solidFill>
                  <a:srgbClr val="333399"/>
                </a:solidFill>
                <a:latin typeface="Calibri" pitchFamily="34" charset="0"/>
              </a:rPr>
              <a:t>12 puntos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en cada uno de los grupos de 3 criterios de valoración</a:t>
            </a:r>
          </a:p>
          <a:p>
            <a:pPr marL="176213" indent="-176213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 igualdad de puntuación, la </a:t>
            </a:r>
            <a:r>
              <a:rPr lang="es-ES" altLang="es-ES" sz="2000" b="1" dirty="0">
                <a:solidFill>
                  <a:srgbClr val="333399"/>
                </a:solidFill>
                <a:latin typeface="Calibri" pitchFamily="34" charset="0"/>
              </a:rPr>
              <a:t>prelación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se establecerá teniendo en cuenta la puntuación obtenida en las </a:t>
            </a:r>
            <a:r>
              <a:rPr lang="es-ES" sz="2000" b="1" dirty="0">
                <a:solidFill>
                  <a:srgbClr val="333399"/>
                </a:solidFill>
                <a:latin typeface="Calibri" pitchFamily="34" charset="0"/>
              </a:rPr>
              <a:t>categorías 1, 2 y 3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 los criterios, y posteriormente, atendiendo al </a:t>
            </a:r>
            <a:r>
              <a:rPr lang="es-ES" altLang="es-ES" sz="2000" b="1" dirty="0">
                <a:solidFill>
                  <a:srgbClr val="003399"/>
                </a:solidFill>
                <a:latin typeface="Calibri" pitchFamily="34" charset="0"/>
              </a:rPr>
              <a:t>orden de registro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 presentación de las solicitudes</a:t>
            </a:r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8EDEE870-8AF5-99DA-2BA2-5B59C344E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0593"/>
              </p:ext>
            </p:extLst>
          </p:nvPr>
        </p:nvGraphicFramePr>
        <p:xfrm>
          <a:off x="1049337" y="1681853"/>
          <a:ext cx="7138987" cy="1827210"/>
        </p:xfrm>
        <a:graphic>
          <a:graphicData uri="http://schemas.openxmlformats.org/drawingml/2006/table">
            <a:tbl>
              <a:tblPr/>
              <a:tblGrid>
                <a:gridCol w="522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Criterios de valoración</a:t>
                      </a:r>
                    </a:p>
                  </a:txBody>
                  <a:tcPr marL="68577" marR="6857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Puntuación Máx.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Grado de innovación y calidad científico-técnica del proyecto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30 puntos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Impacto y concordancia del proyecto con políticas regionales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 puntos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 Implementación, planteamiento y desarrollo del proyecto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 puntos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TOTAL</a:t>
                      </a:r>
                      <a:endParaRPr lang="es-ES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100 puntos</a:t>
                      </a:r>
                      <a:endParaRPr lang="es-ES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44CD58B-D9CF-B313-F314-69B288CCB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453785"/>
              </p:ext>
            </p:extLst>
          </p:nvPr>
        </p:nvGraphicFramePr>
        <p:xfrm>
          <a:off x="447895" y="1194168"/>
          <a:ext cx="8277179" cy="4697092"/>
        </p:xfrm>
        <a:graphic>
          <a:graphicData uri="http://schemas.openxmlformats.org/drawingml/2006/table">
            <a:tbl>
              <a:tblPr/>
              <a:tblGrid>
                <a:gridCol w="941423">
                  <a:extLst>
                    <a:ext uri="{9D8B030D-6E8A-4147-A177-3AD203B41FA5}">
                      <a16:colId xmlns:a16="http://schemas.microsoft.com/office/drawing/2014/main" val="2089462082"/>
                    </a:ext>
                  </a:extLst>
                </a:gridCol>
                <a:gridCol w="871121">
                  <a:extLst>
                    <a:ext uri="{9D8B030D-6E8A-4147-A177-3AD203B41FA5}">
                      <a16:colId xmlns:a16="http://schemas.microsoft.com/office/drawing/2014/main" val="1174138905"/>
                    </a:ext>
                  </a:extLst>
                </a:gridCol>
                <a:gridCol w="834442">
                  <a:extLst>
                    <a:ext uri="{9D8B030D-6E8A-4147-A177-3AD203B41FA5}">
                      <a16:colId xmlns:a16="http://schemas.microsoft.com/office/drawing/2014/main" val="1507865551"/>
                    </a:ext>
                  </a:extLst>
                </a:gridCol>
                <a:gridCol w="1237909">
                  <a:extLst>
                    <a:ext uri="{9D8B030D-6E8A-4147-A177-3AD203B41FA5}">
                      <a16:colId xmlns:a16="http://schemas.microsoft.com/office/drawing/2014/main" val="1025036394"/>
                    </a:ext>
                  </a:extLst>
                </a:gridCol>
                <a:gridCol w="953649">
                  <a:extLst>
                    <a:ext uri="{9D8B030D-6E8A-4147-A177-3AD203B41FA5}">
                      <a16:colId xmlns:a16="http://schemas.microsoft.com/office/drawing/2014/main" val="2912624537"/>
                    </a:ext>
                  </a:extLst>
                </a:gridCol>
                <a:gridCol w="868064">
                  <a:extLst>
                    <a:ext uri="{9D8B030D-6E8A-4147-A177-3AD203B41FA5}">
                      <a16:colId xmlns:a16="http://schemas.microsoft.com/office/drawing/2014/main" val="1277104740"/>
                    </a:ext>
                  </a:extLst>
                </a:gridCol>
                <a:gridCol w="1237909">
                  <a:extLst>
                    <a:ext uri="{9D8B030D-6E8A-4147-A177-3AD203B41FA5}">
                      <a16:colId xmlns:a16="http://schemas.microsoft.com/office/drawing/2014/main" val="3388773695"/>
                    </a:ext>
                  </a:extLst>
                </a:gridCol>
                <a:gridCol w="1332662">
                  <a:extLst>
                    <a:ext uri="{9D8B030D-6E8A-4147-A177-3AD203B41FA5}">
                      <a16:colId xmlns:a16="http://schemas.microsoft.com/office/drawing/2014/main" val="1358967317"/>
                    </a:ext>
                  </a:extLst>
                </a:gridCol>
              </a:tblGrid>
              <a:tr h="28529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Año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Fase I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Fase II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45160"/>
                  </a:ext>
                </a:extLst>
              </a:tr>
              <a:tr h="32604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Presen.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Aprob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Subv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Presen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Aprob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Subv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28827"/>
                  </a:ext>
                </a:extLst>
              </a:tr>
              <a:tr h="29547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2013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457.452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291.994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749.447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74475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2014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580.241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156.027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736.269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60250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416.176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251.198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667.374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22601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2016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563.150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186.847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749.997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93522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791.080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60.000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851.080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19012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2018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357.781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89.752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447.533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58581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755.666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164.932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920.598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413944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923.067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120.000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1.043.067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4011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1.362.460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60.000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1.422.460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1156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779.290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294.109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1.073.399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619587"/>
                  </a:ext>
                </a:extLst>
              </a:tr>
              <a:tr h="31585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2023-1ª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644.275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88.215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732.490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986519"/>
                  </a:ext>
                </a:extLst>
              </a:tr>
              <a:tr h="30566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2023-2ª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617.736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48.711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666.447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831567"/>
                  </a:ext>
                </a:extLst>
              </a:tr>
              <a:tr h="31585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2024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1.352.819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236.397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1.589.216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400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9.601.193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2.048.182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11.649.377</a:t>
                      </a:r>
                    </a:p>
                  </a:txBody>
                  <a:tcPr marL="8750" marR="8750" marT="87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5114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Montaña con nieve&#10;&#10;Descripción generada automáticamente">
            <a:extLst>
              <a:ext uri="{FF2B5EF4-FFF2-40B4-BE49-F238E27FC236}">
                <a16:creationId xmlns:a16="http://schemas.microsoft.com/office/drawing/2014/main" id="{5FA5E451-E30D-7777-12AF-74D80759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9">
            <a:extLst>
              <a:ext uri="{FF2B5EF4-FFF2-40B4-BE49-F238E27FC236}">
                <a16:creationId xmlns:a16="http://schemas.microsoft.com/office/drawing/2014/main" id="{3E49642B-660B-CEBE-4ECB-2E02DEA9A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452854"/>
            <a:ext cx="896172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altLang="es-ES" sz="4800" b="1" i="0" dirty="0">
                <a:solidFill>
                  <a:schemeClr val="bg1"/>
                </a:solidFill>
                <a:latin typeface="Calibri" panose="020F0502020204030204" pitchFamily="34" charset="0"/>
              </a:rPr>
              <a:t>Muchas gracias</a:t>
            </a:r>
            <a:endParaRPr lang="es-ES" altLang="es-ES" sz="4800" b="1" i="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Rectangle 9">
            <a:extLst>
              <a:ext uri="{FF2B5EF4-FFF2-40B4-BE49-F238E27FC236}">
                <a16:creationId xmlns:a16="http://schemas.microsoft.com/office/drawing/2014/main" id="{BAC4065B-0246-CE07-3F0C-F9A49E72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494338"/>
            <a:ext cx="84232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" altLang="es-E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Jaime Fernández Cuesta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Responsable del Área de Nuevo Conocimiento Transferencia e Innovación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jaime@sekuens.es</a:t>
            </a:r>
            <a:endParaRPr lang="es-ES" altLang="es-ES" sz="1600" b="1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Marcador de contenido">
            <a:extLst>
              <a:ext uri="{FF2B5EF4-FFF2-40B4-BE49-F238E27FC236}">
                <a16:creationId xmlns:a16="http://schemas.microsoft.com/office/drawing/2014/main" id="{6D814A99-42B2-F1E6-D157-96EDEEA0495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8313" y="1450975"/>
            <a:ext cx="8467725" cy="399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s-ES" altLang="es-ES" sz="2200" b="1" dirty="0">
                <a:latin typeface="Calibri" panose="020F0502020204030204" pitchFamily="34" charset="0"/>
              </a:rPr>
              <a:t>Bases Reguladoras: </a:t>
            </a:r>
            <a:r>
              <a:rPr lang="es-ES" altLang="es-ES" sz="2000" dirty="0">
                <a:latin typeface="Calibri" panose="020F0502020204030204" pitchFamily="34" charset="0"/>
              </a:rPr>
              <a:t>Resolución de 2 de julio de 2024 </a:t>
            </a:r>
            <a:r>
              <a:rPr lang="es-ES" altLang="es-ES" sz="2000" dirty="0">
                <a:solidFill>
                  <a:schemeClr val="tx2"/>
                </a:solidFill>
                <a:latin typeface="Calibri" panose="020F0502020204030204" pitchFamily="34" charset="0"/>
              </a:rPr>
              <a:t>(BOPA 134 de 10/VII/2024)</a:t>
            </a:r>
          </a:p>
          <a:p>
            <a:pPr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s-ES" altLang="es-ES" sz="2200" b="1" dirty="0">
                <a:latin typeface="Calibri" panose="020F0502020204030204" pitchFamily="34" charset="0"/>
              </a:rPr>
              <a:t>Convocatoria: </a:t>
            </a:r>
            <a:r>
              <a:rPr lang="es-ES" altLang="es-ES" sz="2000" dirty="0">
                <a:solidFill>
                  <a:schemeClr val="tx2"/>
                </a:solidFill>
                <a:latin typeface="Calibri" panose="020F0502020204030204" pitchFamily="34" charset="0"/>
              </a:rPr>
              <a:t>Resolución de 30 de mayo de 2025 (BOPA 110 de 10/VI/2025)</a:t>
            </a:r>
          </a:p>
          <a:p>
            <a:pPr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s-ES" altLang="es-ES" sz="2200" b="1" dirty="0">
                <a:latin typeface="Calibri" panose="020F0502020204030204" pitchFamily="34" charset="0"/>
              </a:rPr>
              <a:t>Marco normativo: </a:t>
            </a:r>
            <a:r>
              <a:rPr lang="es-ES" altLang="es-ES" sz="2000" b="1" dirty="0">
                <a:solidFill>
                  <a:srgbClr val="000099"/>
                </a:solidFill>
                <a:latin typeface="Calibri" panose="020F0502020204030204" pitchFamily="34" charset="0"/>
              </a:rPr>
              <a:t>Artículo 22 del Reglamento General de Exención por Categorías (CE) 651/2014</a:t>
            </a:r>
            <a:r>
              <a:rPr lang="es-ES" altLang="es-ES" sz="2000" dirty="0">
                <a:latin typeface="Calibri" panose="020F0502020204030204" pitchFamily="34" charset="0"/>
              </a:rPr>
              <a:t>, de 17 de junio de 2014 (DOCE L 187/1 - 26.06.2014)</a:t>
            </a:r>
          </a:p>
          <a:p>
            <a:pPr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s-ES" altLang="es-ES" sz="2200" b="1" dirty="0">
                <a:latin typeface="Calibri" panose="020F0502020204030204" pitchFamily="34" charset="0"/>
              </a:rPr>
              <a:t>Financiación</a:t>
            </a:r>
            <a:r>
              <a:rPr lang="es-ES" altLang="es-ES" sz="2400" b="1" dirty="0">
                <a:latin typeface="Calibri" panose="020F0502020204030204" pitchFamily="34" charset="0"/>
              </a:rPr>
              <a:t>: </a:t>
            </a:r>
            <a:r>
              <a:rPr lang="es-ES" altLang="es-ES" sz="2000" dirty="0">
                <a:latin typeface="Calibri" panose="020F0502020204030204" pitchFamily="34" charset="0"/>
              </a:rPr>
              <a:t>Reglamento (CE) 2021/1058, de 24 de junio de 2021 </a:t>
            </a:r>
            <a:r>
              <a:rPr lang="es-ES" altLang="es-ES" sz="2400" dirty="0">
                <a:solidFill>
                  <a:srgbClr val="000099"/>
                </a:solidFill>
                <a:latin typeface="Calibri" panose="020F0502020204030204" pitchFamily="34" charset="0"/>
              </a:rPr>
              <a:t>FEDER</a:t>
            </a:r>
          </a:p>
        </p:txBody>
      </p:sp>
      <p:sp>
        <p:nvSpPr>
          <p:cNvPr id="17411" name="1 Título">
            <a:extLst>
              <a:ext uri="{FF2B5EF4-FFF2-40B4-BE49-F238E27FC236}">
                <a16:creationId xmlns:a16="http://schemas.microsoft.com/office/drawing/2014/main" id="{7EEB69A1-1F88-5A54-69F7-0D6413C82C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442913"/>
            <a:ext cx="8229600" cy="5753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200" b="1" dirty="0">
                <a:solidFill>
                  <a:srgbClr val="000099"/>
                </a:solidFill>
                <a:latin typeface="Calibri" panose="020F0502020204030204" pitchFamily="34" charset="0"/>
              </a:rPr>
              <a:t>Legislación</a:t>
            </a:r>
            <a:endParaRPr lang="en-US" altLang="es-ES" sz="32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29CE646-F34D-30C3-FE08-F4C0D2344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29344"/>
              </p:ext>
            </p:extLst>
          </p:nvPr>
        </p:nvGraphicFramePr>
        <p:xfrm>
          <a:off x="212691" y="1491127"/>
          <a:ext cx="3897085" cy="42115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2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ÁMBITOS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8120" indent="-18288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LÍNEAS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7480" indent="-157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RETOS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72">
                <a:tc rowSpan="4"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Font typeface="+mj-lt"/>
                        <a:buNone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1. AGROALIMENTACIÓN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310" marR="18310" marT="18310" marB="1831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1. 1 INNOVACIÓN EN PRODUCTOS Y PROCESOS DE LA CADENA AGROALIMENTARIA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BIOTECNOLOGÍA AL SERVICIO DE LA SEGURIDAD ALIMENTARIO Y DEL DESARROLLO DE NUEVOS ALIMENTOS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8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SOSTENIBILIDAD Y ECONOMÍA CIRCULAR EN EL SECTOR AGROALIMENTARIO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1.2 AFIANZAMIENTO DE LA ACTIVIDAD DEL MEDIO RURAL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PROMOCIÓN DEL TALENTO Y EMPRENDIMIENTO EN EL MEDIO RURAL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DESARROLLO DE ESTRATEGIAS DIGITALES DE LA GRANJA A LA MESA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915">
                <a:tc row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8910" algn="l"/>
                        </a:tabLs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 ENVEJECIMIENTO ACTIVO Y SALUDABLE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8310" marR="18310" marT="18310" marB="1831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65760" algn="l"/>
                        </a:tabLst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2.1 CALIDAD ASISTENCIAL AL SERVICIO DE LA CIUDADANÍA Y EL ENVEJECIMIENTO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PROMOCIÓN DE LA SALUD FRENTE A ENFERMEDADES CON ALTA PREVALENCIA EN ASTURIAS Y FACILITACIÓN DE LA VIDA AUTÓNOMA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7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DIGITALIZACIÓN DE LA ASISTENCIA MÉDICA Y EL DIAGNÓSTICO PREDICTIVO, PROACTIVO Y PERSONALIZADO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2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65760" algn="l"/>
                        </a:tabLst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2.2 ESPECIALIZACIÓN REGIONAL EN INVESTIGACIÓN BIOMÉDICA Y SANITARIA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INVESTIGACIÓN EN NUEVAS TERAPIAS Y TRATAMIENTOS AVANZADOS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7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SOPORTE A LA INVESTIGACIÓN CLÍNICA: INFRAESTRUCTURAS Y PERSONAS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D09C041-EDF7-3BC3-709E-CFCD6B7BE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68556"/>
              </p:ext>
            </p:extLst>
          </p:nvPr>
        </p:nvGraphicFramePr>
        <p:xfrm>
          <a:off x="4211638" y="1125414"/>
          <a:ext cx="4719671" cy="49532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8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47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ÁMBITOS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8120" indent="-18288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LÍNEAS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7480" indent="-15748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RETOS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88">
                <a:tc rowSpan="4">
                  <a:txBody>
                    <a:bodyPr/>
                    <a:lstStyle/>
                    <a:p>
                      <a:pPr marL="0" lv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None/>
                        <a:tabLst>
                          <a:tab pos="168910" algn="l"/>
                        </a:tabLs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3. PATRIMONIO Y BIODIVERSIDAD</a:t>
                      </a:r>
                    </a:p>
                  </a:txBody>
                  <a:tcPr marL="15218" marR="15218" marT="15218" marB="15218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65760" algn="l"/>
                        </a:tabLst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3.1 GESTIÓN DE LOS ACTIVOS NATURALES Y CULTURALES DE ASTURIAS</a:t>
                      </a: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CONSERVACIÓN DE LOS ECOSISTEMAS NATURALES DE ASTURIAS</a:t>
                      </a: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6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PATRIMONIO INDUSTRIAL, HISTÓRICO-ARTÍSTICO Y CULTURAL MOTOR DE CRECIMIENTO ECONÓMICO</a:t>
                      </a:r>
                    </a:p>
                  </a:txBody>
                  <a:tcPr marL="15218" marR="15218" marT="15218" marB="15218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65760" algn="l"/>
                        </a:tabLst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3.2 INNOVACIÓN TURÍSTICA CON IDENTIDAD DE DESTINO</a:t>
                      </a:r>
                    </a:p>
                  </a:txBody>
                  <a:tcPr marL="15218" marR="15218" marT="15218" marB="15218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DESARROLLO DE ASTURIAS COMO DESTINO TURÍSTICO SOSTENIBLE E INTELIGENTE</a:t>
                      </a: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DIGITALIZACIÓN CLAVE DE LA INDUSTRIA CREATIVA</a:t>
                      </a:r>
                    </a:p>
                  </a:txBody>
                  <a:tcPr marL="15218" marR="15218" marT="15218" marB="15218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59">
                <a:tc rowSpan="4">
                  <a:txBody>
                    <a:bodyPr/>
                    <a:lstStyle/>
                    <a:p>
                      <a:pPr marL="176213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68910" algn="l"/>
                        </a:tabLs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 ENERGÍA Y CIRCULARIDAD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65760" algn="l"/>
                        </a:tabLst>
                      </a:pPr>
                      <a:r>
                        <a:rPr lang="es-ES_tradnl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4.1 TRANSICIÓN ENERGÉTICA EN ASTURIAS</a:t>
                      </a:r>
                      <a:endParaRPr lang="es-ES" sz="9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_tradnl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PRODUCCIÓN DE ENERGÍA LIMPIA E HIDRÓGENO VERDE</a:t>
                      </a:r>
                      <a:endParaRPr lang="es-ES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9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MOVILIDAD SOSTENIBLE Y EFICIENCIA ENERGÉTICA EN LA CONSTRUCCIÓN</a:t>
                      </a: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65760" algn="l"/>
                        </a:tabLst>
                      </a:pPr>
                      <a:r>
                        <a:rPr lang="es-ES_tradnl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4.2 INDUSTRIA CIRCULAR Y NEUTRA EN CARBONO</a:t>
                      </a:r>
                      <a:endParaRPr lang="es-ES" sz="9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DESCARBONIZACIÓN DE LOS PROCESOS INDUSTRIALES</a:t>
                      </a:r>
                      <a:endParaRPr lang="es-ES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APROVECHAMIENTO DE CORRIENTES RESIDUALES EN LA INDUSTRIA. MODELOS DE CIRCULARIDAD</a:t>
                      </a:r>
                      <a:endParaRPr lang="es-ES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705">
                <a:tc rowSpan="4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68910" algn="l"/>
                        </a:tabLs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5. INDUSTRIA INTELIGENTE Y RESILIENTE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65760" algn="l"/>
                        </a:tabLst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5.1 COMPETITIVIDAD DEL PRODUCTO INDUSTRIAL</a:t>
                      </a:r>
                      <a:endParaRPr lang="es-ES" sz="9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POSICIONAMIENTO INTERNACIONAL DE LA FABRICACIÓN DE GRANDES COMPONENTES METALMECÁNICOS</a:t>
                      </a:r>
                      <a:endParaRPr lang="es-ES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3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INCREMENTAR EL VALOR AÑADIDO DE LA OFERTA INDUSTRIAL</a:t>
                      </a: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65760" algn="l"/>
                        </a:tabLst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5.2 FABRICACIÓN INTELIGENTE</a:t>
                      </a:r>
                      <a:endParaRPr lang="es-ES" sz="9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IMPULSAR LA FÁBRICA FLEXIBLE, EFICAZ Y CONECTADA</a:t>
                      </a:r>
                      <a:endParaRPr lang="es-ES" sz="9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19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INDUSTRIALIZACIÓN DE LA FABRICACIÓN ADITIVA E IMPRESIÓN 3D</a:t>
                      </a:r>
                      <a:endParaRPr lang="es-ES" sz="9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5218" marR="15218" marT="15218" marB="15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" name="1 Título">
            <a:extLst>
              <a:ext uri="{FF2B5EF4-FFF2-40B4-BE49-F238E27FC236}">
                <a16:creationId xmlns:a16="http://schemas.microsoft.com/office/drawing/2014/main" id="{A99413C6-5AB0-A739-FA6B-F9AC448C07A4}"/>
              </a:ext>
            </a:extLst>
          </p:cNvPr>
          <p:cNvSpPr txBox="1">
            <a:spLocks/>
          </p:cNvSpPr>
          <p:nvPr/>
        </p:nvSpPr>
        <p:spPr>
          <a:xfrm>
            <a:off x="557213" y="270164"/>
            <a:ext cx="6999287" cy="537874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S3 Asturias</a:t>
            </a:r>
            <a:endParaRPr lang="en-US" sz="3200" i="0" dirty="0">
              <a:solidFill>
                <a:srgbClr val="000099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uadroTexto 7">
            <a:extLst>
              <a:ext uri="{FF2B5EF4-FFF2-40B4-BE49-F238E27FC236}">
                <a16:creationId xmlns:a16="http://schemas.microsoft.com/office/drawing/2014/main" id="{73C111A6-6976-B298-0798-CDF7F850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082" y="4347874"/>
            <a:ext cx="6345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s-ES" altLang="es-ES" sz="1400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https://www.idepa.es/innovacion/s3-asturias/s3-asturias-2021-2027</a:t>
            </a:r>
            <a:endParaRPr lang="es-ES" altLang="es-ES" sz="1400" dirty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1 Título">
            <a:extLst>
              <a:ext uri="{FF2B5EF4-FFF2-40B4-BE49-F238E27FC236}">
                <a16:creationId xmlns:a16="http://schemas.microsoft.com/office/drawing/2014/main" id="{A99413C6-5AB0-A739-FA6B-F9AC448C07A4}"/>
              </a:ext>
            </a:extLst>
          </p:cNvPr>
          <p:cNvSpPr txBox="1">
            <a:spLocks/>
          </p:cNvSpPr>
          <p:nvPr/>
        </p:nvSpPr>
        <p:spPr>
          <a:xfrm>
            <a:off x="557213" y="301336"/>
            <a:ext cx="6999287" cy="506702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S3 Asturias</a:t>
            </a:r>
            <a:endParaRPr lang="en-US" sz="3200" i="0" dirty="0">
              <a:solidFill>
                <a:srgbClr val="000099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F8C02E-CC99-8001-7D38-8678D8404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951085"/>
              </p:ext>
            </p:extLst>
          </p:nvPr>
        </p:nvGraphicFramePr>
        <p:xfrm>
          <a:off x="1147529" y="1851109"/>
          <a:ext cx="7352235" cy="18888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6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5546">
                  <a:extLst>
                    <a:ext uri="{9D8B030D-6E8A-4147-A177-3AD203B41FA5}">
                      <a16:colId xmlns:a16="http://schemas.microsoft.com/office/drawing/2014/main" val="492126150"/>
                    </a:ext>
                  </a:extLst>
                </a:gridCol>
              </a:tblGrid>
              <a:tr h="19793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ÁMBITOS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8120" indent="-18288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LÍNEAS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7480" indent="-15748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kern="1200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RETOS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kern="1200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AREAS DE INVESTIGACIÓN E INNOVACIÓN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184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FFFFFF"/>
                        </a:buClr>
                        <a:buFont typeface="+mj-lt"/>
                        <a:buNone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es-ES" sz="900" b="1" dirty="0">
                          <a:solidFill>
                            <a:srgbClr val="0000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6 TECNOLOGÍAS ESTRATÉGICAS</a:t>
                      </a:r>
                      <a:endParaRPr lang="es-ES" sz="900" dirty="0">
                        <a:solidFill>
                          <a:srgbClr val="0000F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310" marR="18310" marT="18310" marB="1831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defTabSz="6858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6.1 INTELIGENCIA ARTIFICIAL </a:t>
                      </a:r>
                      <a:endParaRPr lang="es-ES" sz="9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INTELIGENCIA ARTIFICIAL (*)</a:t>
                      </a:r>
                      <a:endParaRPr lang="es-ES" sz="9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79388">
                        <a:buFont typeface="Arial" panose="020B0604020202020204" pitchFamily="34" charset="0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Aprendizaje automático </a:t>
                      </a:r>
                    </a:p>
                    <a:p>
                      <a:pPr marL="0" lvl="0" indent="179388">
                        <a:buFont typeface="Arial" panose="020B0604020202020204" pitchFamily="34" charset="0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Tecnologías del lenguaje</a:t>
                      </a:r>
                    </a:p>
                    <a:p>
                      <a:pPr marL="0" lvl="0" indent="179388">
                        <a:buFont typeface="Arial" panose="020B0604020202020204" pitchFamily="34" charset="0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Sistemas inteligentes de predicción </a:t>
                      </a:r>
                    </a:p>
                    <a:p>
                      <a:pPr marL="0" lvl="0" indent="179388">
                        <a:buFont typeface="Arial" panose="020B0604020202020204" pitchFamily="34" charset="0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Visión por computador</a:t>
                      </a:r>
                    </a:p>
                    <a:p>
                      <a:pPr marL="0" indent="179388">
                        <a:buFont typeface="Arial" panose="020B0604020202020204" pitchFamily="34" charset="0"/>
                        <a:buNone/>
                      </a:pPr>
                      <a:r>
                        <a:rPr lang="es-ES" sz="9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Análisis de patrones</a:t>
                      </a:r>
                    </a:p>
                  </a:txBody>
                  <a:tcPr marL="18310" marR="18310" marT="18310" marB="18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71">
                <a:tc gridSpan="4">
                  <a:txBody>
                    <a:bodyPr/>
                    <a:lstStyle/>
                    <a:p>
                      <a:r>
                        <a:rPr lang="es-ES" sz="700" b="0" i="1" dirty="0">
                          <a:solidFill>
                            <a:srgbClr val="000000"/>
                          </a:solidFill>
                          <a:effectLst/>
                          <a:latin typeface="Verdana-Italic"/>
                        </a:rPr>
                        <a:t>(*) En reto de Inteligencia Artificial del ámbito 6 sólo se incluirán los proyectos de IA que no tengan cabida en el resto de ámbitos sectoriales de la S3</a:t>
                      </a:r>
                      <a:endParaRPr lang="es-E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8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7462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D05F07CD-30D4-244C-7D23-6C1F464B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118032"/>
            <a:ext cx="8280954" cy="472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es-ES" sz="2000" b="1" i="0" dirty="0">
                <a:latin typeface="Calibri" pitchFamily="34" charset="0"/>
              </a:rPr>
              <a:t>Objeto</a:t>
            </a:r>
            <a:r>
              <a:rPr lang="es-ES" sz="2000" i="0" dirty="0">
                <a:latin typeface="Calibri" pitchFamily="34" charset="0"/>
              </a:rPr>
              <a:t>: Fomentar la creación y el desarrollo de </a:t>
            </a:r>
            <a:r>
              <a:rPr lang="es-ES" sz="2000" b="1" i="0" kern="0" dirty="0">
                <a:solidFill>
                  <a:srgbClr val="000099"/>
                </a:solidFill>
                <a:latin typeface="Calibri" pitchFamily="34" charset="0"/>
              </a:rPr>
              <a:t>EBTs</a:t>
            </a:r>
          </a:p>
          <a:p>
            <a:pPr marL="176213" indent="271463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2000" b="1" dirty="0">
                <a:latin typeface="Calibri" pitchFamily="34" charset="0"/>
              </a:rPr>
              <a:t>Fase I: </a:t>
            </a:r>
            <a:r>
              <a:rPr lang="es-ES" sz="2000" dirty="0">
                <a:latin typeface="Calibri" pitchFamily="34" charset="0"/>
              </a:rPr>
              <a:t>apoyar la </a:t>
            </a:r>
            <a:r>
              <a:rPr lang="es-ES" sz="2000" b="1" dirty="0">
                <a:latin typeface="Calibri" pitchFamily="34" charset="0"/>
              </a:rPr>
              <a:t>creación y puesta en marcha </a:t>
            </a:r>
            <a:r>
              <a:rPr lang="es-ES" sz="2000" dirty="0">
                <a:latin typeface="Calibri" pitchFamily="34" charset="0"/>
              </a:rPr>
              <a:t>de la EBT</a:t>
            </a:r>
          </a:p>
          <a:p>
            <a:pPr marL="176213" indent="271463" eaLnBrk="1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s-ES" sz="2000" b="1" dirty="0">
                <a:latin typeface="Calibri" pitchFamily="34" charset="0"/>
              </a:rPr>
              <a:t>Fase II:</a:t>
            </a:r>
            <a:r>
              <a:rPr lang="es-ES" sz="2000" dirty="0">
                <a:latin typeface="Calibri" pitchFamily="34" charset="0"/>
              </a:rPr>
              <a:t> apoyar el </a:t>
            </a:r>
            <a:r>
              <a:rPr lang="es-ES" sz="2000" b="1" dirty="0">
                <a:latin typeface="Calibri" pitchFamily="34" charset="0"/>
              </a:rPr>
              <a:t>desarrollo y crecimiento </a:t>
            </a:r>
            <a:r>
              <a:rPr lang="es-ES" sz="2000" dirty="0">
                <a:latin typeface="Calibri" pitchFamily="34" charset="0"/>
              </a:rPr>
              <a:t>de la EBT</a:t>
            </a:r>
          </a:p>
          <a:p>
            <a:pPr marL="176213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600" dirty="0">
                <a:latin typeface="Calibri" pitchFamily="34" charset="0"/>
              </a:rPr>
              <a:t>Se consideran </a:t>
            </a:r>
            <a:r>
              <a:rPr lang="es-ES" sz="1600" b="1" dirty="0">
                <a:latin typeface="Calibri" pitchFamily="34" charset="0"/>
              </a:rPr>
              <a:t>Empresas de Base Tecnológica (EBTs) </a:t>
            </a:r>
            <a:r>
              <a:rPr lang="es-ES" sz="1600" dirty="0">
                <a:latin typeface="Calibri" pitchFamily="34" charset="0"/>
              </a:rPr>
              <a:t>a las empresas </a:t>
            </a:r>
            <a:r>
              <a:rPr lang="es-ES" sz="1600" b="1" u="sng" dirty="0">
                <a:latin typeface="Calibri" pitchFamily="34" charset="0"/>
              </a:rPr>
              <a:t>cuya actividad se centra en la explotación de productos o servicios que requieran el uso de tecnologías o conocimientos desarrollados a partir de la actividad investigadora, basando su estrategia de negocio o actividad en el desarrollo de tecnología a través del dominio intensivo del conocimiento científico y técnico</a:t>
            </a:r>
            <a:endParaRPr lang="en-US" sz="1600" b="1" u="sng" dirty="0">
              <a:latin typeface="Calibri" pitchFamily="34" charset="0"/>
            </a:endParaRPr>
          </a:p>
          <a:p>
            <a:pPr marL="176213" indent="-176213" algn="just" eaLnBrk="1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es-ES" sz="2000" b="1" kern="0" dirty="0">
                <a:solidFill>
                  <a:srgbClr val="000000"/>
                </a:solidFill>
                <a:latin typeface="Calibri" pitchFamily="34" charset="0"/>
              </a:rPr>
              <a:t>Presupuesto previsto</a:t>
            </a:r>
            <a:r>
              <a:rPr lang="es-ES" sz="2000" kern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s-ES" sz="2000" b="1" kern="0" dirty="0">
                <a:solidFill>
                  <a:srgbClr val="000099"/>
                </a:solidFill>
                <a:latin typeface="Calibri" pitchFamily="34" charset="0"/>
              </a:rPr>
              <a:t>1.400.000 € </a:t>
            </a:r>
            <a:r>
              <a:rPr lang="es-ES" sz="2000" dirty="0">
                <a:latin typeface="Calibri" pitchFamily="34" charset="0"/>
              </a:rPr>
              <a:t>(1.200.000 € Fase I, 200.000 Fase II), ampliable en 700.000 €</a:t>
            </a:r>
          </a:p>
          <a:p>
            <a:pPr marL="176213" indent="-176213" algn="just" eaLnBrk="1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es-ES" sz="2000" dirty="0">
                <a:latin typeface="Calibri" pitchFamily="34" charset="0"/>
              </a:rPr>
              <a:t>Fin de plazo </a:t>
            </a:r>
            <a:r>
              <a:rPr lang="es-ES" sz="2000" b="1" dirty="0">
                <a:highlight>
                  <a:srgbClr val="FFFF00"/>
                </a:highlight>
                <a:latin typeface="Calibri" pitchFamily="34" charset="0"/>
              </a:rPr>
              <a:t>23 de septiembre del 2024 a las 14:00 horas  </a:t>
            </a:r>
          </a:p>
          <a:p>
            <a:pPr marL="176213" indent="-176213" algn="just" eaLnBrk="1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endParaRPr lang="es-ES" sz="2000" dirty="0">
              <a:latin typeface="Calibri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449E517-517E-6071-4294-A0EA46DCA0DE}"/>
              </a:ext>
            </a:extLst>
          </p:cNvPr>
          <p:cNvSpPr txBox="1">
            <a:spLocks/>
          </p:cNvSpPr>
          <p:nvPr/>
        </p:nvSpPr>
        <p:spPr>
          <a:xfrm>
            <a:off x="539750" y="484476"/>
            <a:ext cx="8002588" cy="504825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Características del programa </a:t>
            </a:r>
            <a:endParaRPr lang="en-US" sz="3200" i="0" dirty="0">
              <a:solidFill>
                <a:srgbClr val="000099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A9B12EA8-D7FB-2BF0-A086-BD54952D9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64" y="574674"/>
            <a:ext cx="8759536" cy="56702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6213" indent="-176213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  <a:buSzPct val="95000"/>
              <a:defRPr/>
            </a:pPr>
            <a:r>
              <a:rPr lang="es-ES" altLang="es-ES" sz="2000" b="1" i="0" dirty="0">
                <a:solidFill>
                  <a:srgbClr val="000099"/>
                </a:solidFill>
                <a:latin typeface="Calibri" panose="020F0502020204030204" pitchFamily="34" charset="0"/>
              </a:rPr>
              <a:t>Pequeñas empresas</a:t>
            </a:r>
            <a:r>
              <a:rPr lang="es-ES" altLang="es-ES" sz="2000" i="0" dirty="0">
                <a:latin typeface="Calibri" panose="020F0502020204030204" pitchFamily="34" charset="0"/>
              </a:rPr>
              <a:t> </a:t>
            </a:r>
            <a:r>
              <a:rPr lang="es-ES" altLang="es-ES" sz="1400" dirty="0">
                <a:latin typeface="Calibri" panose="020F0502020204030204" pitchFamily="34" charset="0"/>
              </a:rPr>
              <a:t>(&lt; 50 trabajadores y &lt; 10 M€ de facturación y balance)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95000"/>
              <a:defRPr/>
            </a:pPr>
            <a:r>
              <a:rPr lang="es-ES" altLang="es-ES" sz="2000" i="0" dirty="0">
                <a:latin typeface="Calibri" panose="020F0502020204030204" pitchFamily="34" charset="0"/>
              </a:rPr>
              <a:t>Participación de </a:t>
            </a:r>
            <a:r>
              <a:rPr lang="es-ES" altLang="es-ES" sz="2000" b="1" i="0" dirty="0">
                <a:solidFill>
                  <a:srgbClr val="000099"/>
                </a:solidFill>
                <a:latin typeface="Calibri" panose="020F0502020204030204" pitchFamily="34" charset="0"/>
              </a:rPr>
              <a:t>socios científico-técnicos &gt;= 25% </a:t>
            </a:r>
            <a:r>
              <a:rPr lang="es-ES" altLang="es-ES" sz="2000" i="0" dirty="0">
                <a:latin typeface="Calibri" panose="020F0502020204030204" pitchFamily="34" charset="0"/>
              </a:rPr>
              <a:t>con relación laboral a tiempo completo con la empresa</a:t>
            </a:r>
          </a:p>
          <a:p>
            <a:pPr marL="900113" lvl="1" indent="-334963">
              <a:spcAft>
                <a:spcPts val="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s-ES" altLang="es-ES" sz="1600" i="0" dirty="0">
                <a:latin typeface="Calibri" panose="020F0502020204030204" pitchFamily="34" charset="0"/>
              </a:rPr>
              <a:t>Título oficial universitario (&gt;= MECES 2), y/o</a:t>
            </a:r>
          </a:p>
          <a:p>
            <a:pPr marL="900113" lvl="1" indent="-334963">
              <a:spcAft>
                <a:spcPts val="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s-ES" altLang="es-ES" sz="1600" i="0" dirty="0">
                <a:latin typeface="Calibri" panose="020F0502020204030204" pitchFamily="34" charset="0"/>
              </a:rPr>
              <a:t>2 años de actividades de I+D+i en empresas</a:t>
            </a:r>
          </a:p>
          <a:p>
            <a:pPr marL="0" indent="0" eaLnBrk="1" hangingPunct="1"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buSzPct val="95000"/>
              <a:defRPr/>
            </a:pPr>
            <a:r>
              <a:rPr lang="es-ES" altLang="es-ES" sz="2000" b="1" i="0" dirty="0">
                <a:solidFill>
                  <a:srgbClr val="000099"/>
                </a:solidFill>
                <a:latin typeface="Calibri" panose="020F0502020204030204" pitchFamily="34" charset="0"/>
              </a:rPr>
              <a:t>Innovadoras</a:t>
            </a:r>
            <a:r>
              <a:rPr lang="es-ES" altLang="es-ES" sz="1400" b="1" i="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600" dirty="0">
                <a:latin typeface="Calibri" panose="020F0502020204030204" pitchFamily="34" charset="0"/>
              </a:rPr>
              <a:t>(evaluación externa o </a:t>
            </a:r>
            <a:r>
              <a:rPr lang="es-ES" altLang="es-E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costes de I+D &gt; 10% </a:t>
            </a:r>
            <a:r>
              <a:rPr lang="es-ES" altLang="es-ES" sz="1600" dirty="0">
                <a:latin typeface="Calibri" panose="020F0502020204030204" pitchFamily="34" charset="0"/>
              </a:rPr>
              <a:t>de los costes de funcionamiento en uno de los 3 últimos ejercicios</a:t>
            </a:r>
            <a:r>
              <a:rPr lang="es-ES" altLang="es-ES" sz="1200" dirty="0">
                <a:latin typeface="Calibri" panose="020F0502020204030204" pitchFamily="34" charset="0"/>
              </a:rPr>
              <a:t>) </a:t>
            </a:r>
          </a:p>
          <a:p>
            <a:pPr marL="0" indent="0" eaLnBrk="1" hangingPunct="1"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buSzPct val="95000"/>
              <a:defRPr/>
            </a:pPr>
            <a:r>
              <a:rPr lang="es-ES" altLang="es-ES" sz="2000" b="1" i="0" dirty="0">
                <a:solidFill>
                  <a:srgbClr val="000099"/>
                </a:solidFill>
                <a:latin typeface="Calibri" panose="020F0502020204030204" pitchFamily="34" charset="0"/>
              </a:rPr>
              <a:t>Nuevos proyectos empresariales, </a:t>
            </a:r>
            <a:r>
              <a:rPr lang="es-ES" altLang="es-ES" sz="2000" i="0" dirty="0">
                <a:latin typeface="Calibri" panose="020F0502020204030204" pitchFamily="34" charset="0"/>
              </a:rPr>
              <a:t>excepto que vengan de otros países. </a:t>
            </a:r>
            <a:br>
              <a:rPr lang="es-ES" altLang="es-ES" sz="2000" i="0" dirty="0">
                <a:latin typeface="Calibri" panose="020F0502020204030204" pitchFamily="34" charset="0"/>
              </a:rPr>
            </a:br>
            <a:r>
              <a:rPr lang="es-ES" altLang="es-ES" sz="2000" i="0" dirty="0">
                <a:latin typeface="Calibri" panose="020F0502020204030204" pitchFamily="34" charset="0"/>
              </a:rPr>
              <a:t>No haber </a:t>
            </a:r>
            <a:r>
              <a:rPr lang="es-ES" altLang="es-ES" sz="2000" b="1" i="0" dirty="0">
                <a:solidFill>
                  <a:srgbClr val="000099"/>
                </a:solidFill>
                <a:latin typeface="Calibri" panose="020F0502020204030204" pitchFamily="34" charset="0"/>
              </a:rPr>
              <a:t>distribuido beneficios </a:t>
            </a:r>
            <a:r>
              <a:rPr lang="es-ES" altLang="es-ES" sz="2000" i="0" dirty="0">
                <a:latin typeface="Calibri" panose="020F0502020204030204" pitchFamily="34" charset="0"/>
              </a:rPr>
              <a:t>ni surjan de una operación de </a:t>
            </a:r>
            <a:r>
              <a:rPr lang="es-ES" altLang="es-ES" sz="2000" b="1" i="0" dirty="0">
                <a:solidFill>
                  <a:srgbClr val="000099"/>
                </a:solidFill>
                <a:latin typeface="Calibri" panose="020F0502020204030204" pitchFamily="34" charset="0"/>
              </a:rPr>
              <a:t>concentración</a:t>
            </a:r>
          </a:p>
          <a:p>
            <a:pPr marL="566737" lvl="1" indent="0" eaLnBrk="1" hangingPunct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  <a:buSzPct val="95000"/>
              <a:defRPr/>
            </a:pPr>
            <a:r>
              <a:rPr lang="es-ES" altLang="es-ES" sz="1800" b="1" i="0" u="sng" dirty="0">
                <a:latin typeface="Calibri" panose="020F0502020204030204" pitchFamily="34" charset="0"/>
              </a:rPr>
              <a:t>Fase 1:</a:t>
            </a:r>
            <a:r>
              <a:rPr lang="es-ES" altLang="es-ES" sz="1800" i="0" dirty="0">
                <a:latin typeface="Calibri" panose="020F0502020204030204" pitchFamily="34" charset="0"/>
              </a:rPr>
              <a:t> Constituida a partir del </a:t>
            </a:r>
            <a:r>
              <a:rPr lang="es-ES" altLang="es-ES" sz="1800" b="1" i="0" dirty="0">
                <a:solidFill>
                  <a:srgbClr val="000099"/>
                </a:solidFill>
                <a:latin typeface="Calibri" panose="020F0502020204030204" pitchFamily="34" charset="0"/>
              </a:rPr>
              <a:t>01-01-2022 </a:t>
            </a:r>
            <a:r>
              <a:rPr lang="es-ES" altLang="es-ES" sz="1800" i="0" dirty="0">
                <a:latin typeface="Calibri" panose="020F0502020204030204" pitchFamily="34" charset="0"/>
              </a:rPr>
              <a:t>y certificado de validación </a:t>
            </a:r>
            <a:r>
              <a:rPr lang="es-ES" altLang="es-ES" sz="1800" b="1" i="0" dirty="0">
                <a:solidFill>
                  <a:srgbClr val="000099"/>
                </a:solidFill>
                <a:latin typeface="Calibri" panose="020F0502020204030204" pitchFamily="34" charset="0"/>
              </a:rPr>
              <a:t>del Plan de Creación y Puesta en Marcha de la EBT</a:t>
            </a:r>
            <a:r>
              <a:rPr lang="es-ES" altLang="es-ES" sz="1800" i="0" dirty="0">
                <a:latin typeface="Calibri" panose="020F0502020204030204" pitchFamily="34" charset="0"/>
              </a:rPr>
              <a:t> del CEEI</a:t>
            </a:r>
          </a:p>
          <a:p>
            <a:pPr marL="566737" lvl="1" indent="0" eaLnBrk="1" hangingPunct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  <a:buSzPct val="95000"/>
              <a:defRPr/>
            </a:pPr>
            <a:r>
              <a:rPr lang="es-ES" altLang="es-ES" sz="1800" b="1" i="0" u="sng" dirty="0">
                <a:latin typeface="Calibri" panose="020F0502020204030204" pitchFamily="34" charset="0"/>
              </a:rPr>
              <a:t>Fase 2: </a:t>
            </a:r>
            <a:r>
              <a:rPr lang="es-ES" altLang="es-ES" sz="1800" b="1" i="0" dirty="0">
                <a:solidFill>
                  <a:srgbClr val="000099"/>
                </a:solidFill>
                <a:latin typeface="Calibri" panose="020F0502020204030204" pitchFamily="34" charset="0"/>
              </a:rPr>
              <a:t>&lt; 5 años </a:t>
            </a:r>
            <a:r>
              <a:rPr lang="es-ES" altLang="es-ES" sz="1800" i="0" dirty="0">
                <a:latin typeface="Calibri" panose="020F0502020204030204" pitchFamily="34" charset="0"/>
              </a:rPr>
              <a:t>y haber recibido ayuda a EBTs, NEOTEC o Marca CEEI EIBT y certificado de validación del </a:t>
            </a:r>
            <a:r>
              <a:rPr lang="es-ES" altLang="es-ES" sz="1800" b="1" i="0" dirty="0">
                <a:solidFill>
                  <a:srgbClr val="000099"/>
                </a:solidFill>
                <a:latin typeface="Calibri" panose="020F0502020204030204" pitchFamily="34" charset="0"/>
              </a:rPr>
              <a:t>Plan de Desarrollo y Crecimiento </a:t>
            </a:r>
            <a:r>
              <a:rPr lang="es-ES" altLang="es-ES" sz="1800" i="0" dirty="0">
                <a:latin typeface="Calibri" panose="020F0502020204030204" pitchFamily="34" charset="0"/>
              </a:rPr>
              <a:t>del CEEI. Contar con un producto/servicio en fase de comercialización.</a:t>
            </a:r>
          </a:p>
          <a:p>
            <a:pPr marL="0" indent="0" eaLnBrk="1" hangingPunct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  <a:buSzPct val="95000"/>
              <a:defRPr/>
            </a:pPr>
            <a:r>
              <a:rPr lang="es-ES" altLang="es-ES" sz="2000" b="1" i="0" dirty="0">
                <a:solidFill>
                  <a:srgbClr val="000099"/>
                </a:solidFill>
                <a:latin typeface="Calibri" panose="020F0502020204030204" pitchFamily="34" charset="0"/>
              </a:rPr>
              <a:t>EXCLUIDOS</a:t>
            </a:r>
            <a:r>
              <a:rPr lang="es-ES" altLang="es-ES" sz="2000" i="0" dirty="0">
                <a:latin typeface="Calibri" panose="020F0502020204030204" pitchFamily="34" charset="0"/>
              </a:rPr>
              <a:t> </a:t>
            </a:r>
            <a:r>
              <a:rPr lang="es-ES" altLang="es-ES" sz="1600" i="0" dirty="0">
                <a:latin typeface="Calibri" panose="020F0502020204030204" pitchFamily="34" charset="0"/>
              </a:rPr>
              <a:t>empresarios individuales/autónomos, comunidades de bienes, sociedades civiles, asociaciones, fundaciones, entidades sin ánimo de lucro y las empresas en situación de </a:t>
            </a:r>
            <a:r>
              <a:rPr lang="es-ES" altLang="es-ES" sz="1600" b="1" i="0" dirty="0">
                <a:solidFill>
                  <a:srgbClr val="000099"/>
                </a:solidFill>
                <a:latin typeface="Calibri" panose="020F0502020204030204" pitchFamily="34" charset="0"/>
              </a:rPr>
              <a:t>crisis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FD1D9C2A-53A0-CDC0-005B-D00B3951CC06}"/>
              </a:ext>
            </a:extLst>
          </p:cNvPr>
          <p:cNvSpPr txBox="1">
            <a:spLocks/>
          </p:cNvSpPr>
          <p:nvPr/>
        </p:nvSpPr>
        <p:spPr>
          <a:xfrm>
            <a:off x="550863" y="103909"/>
            <a:ext cx="8001000" cy="470766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Beneficiarios </a:t>
            </a:r>
            <a:endParaRPr lang="en-US" sz="3200" i="0" dirty="0">
              <a:solidFill>
                <a:srgbClr val="0000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D28F4D-25E0-1EF4-C85A-C6770FF9AE79}"/>
              </a:ext>
            </a:extLst>
          </p:cNvPr>
          <p:cNvSpPr txBox="1"/>
          <p:nvPr/>
        </p:nvSpPr>
        <p:spPr>
          <a:xfrm>
            <a:off x="5085558" y="1813889"/>
            <a:ext cx="3443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i="0" dirty="0">
                <a:latin typeface="Calibri" panose="020F0502020204030204" pitchFamily="34" charset="0"/>
              </a:rPr>
              <a:t>que guarden una </a:t>
            </a:r>
            <a:r>
              <a:rPr lang="es-ES" sz="1400" b="1" i="0" dirty="0">
                <a:solidFill>
                  <a:schemeClr val="accent6"/>
                </a:solidFill>
                <a:latin typeface="Calibri" panose="020F0502020204030204" pitchFamily="34" charset="0"/>
              </a:rPr>
              <a:t>relación directa </a:t>
            </a:r>
            <a:r>
              <a:rPr lang="es-ES" sz="1400" i="0" dirty="0">
                <a:latin typeface="Calibri" panose="020F0502020204030204" pitchFamily="34" charset="0"/>
              </a:rPr>
              <a:t>con la especialización tecnológica del proyecto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85C9E42F-54A0-9440-0DDC-5A73F4633DD4}"/>
              </a:ext>
            </a:extLst>
          </p:cNvPr>
          <p:cNvSpPr/>
          <p:nvPr/>
        </p:nvSpPr>
        <p:spPr>
          <a:xfrm>
            <a:off x="5062698" y="1757685"/>
            <a:ext cx="45719" cy="6356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contenido">
            <a:extLst>
              <a:ext uri="{FF2B5EF4-FFF2-40B4-BE49-F238E27FC236}">
                <a16:creationId xmlns:a16="http://schemas.microsoft.com/office/drawing/2014/main" id="{EB886E81-6875-F692-D3D5-1C488DFF5DE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41101" y="1351508"/>
            <a:ext cx="5783055" cy="25391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marL="268288" indent="-2682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altLang="es-ES" sz="1800" b="0" dirty="0">
                <a:latin typeface="Calibri" panose="020F0502020204030204" pitchFamily="34" charset="0"/>
              </a:rPr>
              <a:t>Importe</a:t>
            </a:r>
            <a:r>
              <a:rPr lang="es-ES" altLang="es-ES" sz="1800" b="1" dirty="0">
                <a:latin typeface="Calibri" panose="020F0502020204030204" pitchFamily="34" charset="0"/>
              </a:rPr>
              <a:t> </a:t>
            </a:r>
            <a:r>
              <a:rPr lang="es-ES" altLang="es-ES" sz="1800" b="1" dirty="0">
                <a:solidFill>
                  <a:srgbClr val="333399"/>
                </a:solidFill>
                <a:latin typeface="Calibri" panose="020F0502020204030204" pitchFamily="34" charset="0"/>
              </a:rPr>
              <a:t>mínimo</a:t>
            </a:r>
            <a:r>
              <a:rPr lang="es-ES" altLang="es-ES" sz="1800" b="1" dirty="0">
                <a:latin typeface="Calibri" panose="020F0502020204030204" pitchFamily="34" charset="0"/>
              </a:rPr>
              <a:t> </a:t>
            </a:r>
            <a:r>
              <a:rPr lang="es-ES" altLang="es-ES" sz="1800" b="0" dirty="0">
                <a:latin typeface="Calibri" panose="020F0502020204030204" pitchFamily="34" charset="0"/>
              </a:rPr>
              <a:t>subvencionable de </a:t>
            </a:r>
            <a:r>
              <a:rPr lang="es-ES" altLang="es-ES" sz="1800" b="1" dirty="0">
                <a:solidFill>
                  <a:schemeClr val="accent6"/>
                </a:solidFill>
                <a:latin typeface="Calibri" panose="020F0502020204030204" pitchFamily="34" charset="0"/>
              </a:rPr>
              <a:t>20.000 €</a:t>
            </a:r>
          </a:p>
          <a:p>
            <a:pPr marL="268288" indent="-2682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altLang="es-ES" sz="1800" dirty="0">
                <a:solidFill>
                  <a:srgbClr val="333399"/>
                </a:solidFill>
                <a:latin typeface="Calibri" panose="020F0502020204030204" pitchFamily="34" charset="0"/>
              </a:rPr>
              <a:t>Ser </a:t>
            </a:r>
            <a:r>
              <a:rPr lang="es-ES" altLang="es-ES" sz="1800" b="1" dirty="0">
                <a:solidFill>
                  <a:srgbClr val="333399"/>
                </a:solidFill>
                <a:latin typeface="Calibri" panose="020F0502020204030204" pitchFamily="34" charset="0"/>
              </a:rPr>
              <a:t>viables</a:t>
            </a:r>
            <a:r>
              <a:rPr lang="es-ES" altLang="es-ES" sz="1800" dirty="0">
                <a:solidFill>
                  <a:srgbClr val="333399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técnica, económica y financieramente</a:t>
            </a:r>
            <a:endParaRPr lang="es-ES" altLang="es-E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68288" indent="-2682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altLang="es-ES" sz="1800" b="1" dirty="0">
                <a:solidFill>
                  <a:srgbClr val="333399"/>
                </a:solidFill>
                <a:latin typeface="Calibri" panose="020F0502020204030204" pitchFamily="34" charset="0"/>
              </a:rPr>
              <a:t>Enmarcarse</a:t>
            </a:r>
            <a:r>
              <a:rPr lang="es-ES" altLang="es-ES" sz="1800" b="0" dirty="0">
                <a:latin typeface="Calibri" panose="020F0502020204030204" pitchFamily="34" charset="0"/>
              </a:rPr>
              <a:t> en los ámbitos y retos recogidos en </a:t>
            </a:r>
            <a:r>
              <a:rPr lang="es-ES" altLang="es-ES" sz="1800" b="1" dirty="0">
                <a:latin typeface="Calibri" panose="020F0502020204030204" pitchFamily="34" charset="0"/>
              </a:rPr>
              <a:t>la </a:t>
            </a:r>
            <a:r>
              <a:rPr lang="es-ES" altLang="es-ES" sz="1800" b="1" dirty="0">
                <a:solidFill>
                  <a:srgbClr val="000099"/>
                </a:solidFill>
                <a:latin typeface="Calibri" panose="020F0502020204030204" pitchFamily="34" charset="0"/>
              </a:rPr>
              <a:t>S3 </a:t>
            </a:r>
            <a:br>
              <a:rPr lang="es-ES" altLang="es-ES" sz="1800" b="1" dirty="0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es-ES" altLang="es-ES" sz="1800" b="1" dirty="0">
                <a:solidFill>
                  <a:srgbClr val="000099"/>
                </a:solidFill>
                <a:latin typeface="Calibri" panose="020F0502020204030204" pitchFamily="34" charset="0"/>
              </a:rPr>
              <a:t>	→ especialización tecnológica del proyecto</a:t>
            </a:r>
            <a:endParaRPr lang="es-ES" altLang="es-E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68288" indent="-2682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Tener un </a:t>
            </a:r>
            <a:r>
              <a:rPr lang="es-ES" sz="1800" dirty="0">
                <a:solidFill>
                  <a:srgbClr val="333399"/>
                </a:solidFill>
                <a:latin typeface="Calibri" panose="020F0502020204030204" pitchFamily="34" charset="0"/>
              </a:rPr>
              <a:t>impacto nulo </a:t>
            </a:r>
            <a:r>
              <a:rPr lang="es-E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o insignificante sobre los objetivos climáticos y medioambientales según el principio </a:t>
            </a:r>
            <a:r>
              <a:rPr lang="es-ES" sz="1800" b="1" dirty="0">
                <a:solidFill>
                  <a:srgbClr val="000099"/>
                </a:solidFill>
                <a:latin typeface="Calibri" panose="020F0502020204030204" pitchFamily="34" charset="0"/>
              </a:rPr>
              <a:t>DNSH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76A29DE6-8535-B0A4-F2BE-0CCB7E9F68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2973" y="1481471"/>
            <a:ext cx="2418797" cy="182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C63D2EF-3FCF-CE8E-C9A4-CA73412DB94A}"/>
              </a:ext>
            </a:extLst>
          </p:cNvPr>
          <p:cNvSpPr txBox="1"/>
          <p:nvPr/>
        </p:nvSpPr>
        <p:spPr>
          <a:xfrm>
            <a:off x="500730" y="4120176"/>
            <a:ext cx="8003135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Calibri" panose="020F0502020204030204" pitchFamily="34" charset="0"/>
              </a:rPr>
              <a:t>Las empresas sólo podrán ser </a:t>
            </a:r>
            <a:r>
              <a:rPr lang="es-ES" altLang="es-ES" sz="1800" dirty="0">
                <a:solidFill>
                  <a:schemeClr val="tx1"/>
                </a:solidFill>
                <a:latin typeface="Calibri" panose="020F0502020204030204" pitchFamily="34" charset="0"/>
              </a:rPr>
              <a:t>beneficiarias </a:t>
            </a:r>
            <a:r>
              <a:rPr lang="es-ES" altLang="es-ES" sz="1800" b="1" dirty="0">
                <a:solidFill>
                  <a:srgbClr val="333399"/>
                </a:solidFill>
                <a:latin typeface="Calibri" panose="020F0502020204030204" pitchFamily="34" charset="0"/>
              </a:rPr>
              <a:t>una vez </a:t>
            </a:r>
            <a:r>
              <a:rPr lang="es-ES" altLang="es-ES" sz="1800" dirty="0">
                <a:solidFill>
                  <a:schemeClr val="tx1"/>
                </a:solidFill>
                <a:latin typeface="Calibri" panose="020F0502020204030204" pitchFamily="34" charset="0"/>
              </a:rPr>
              <a:t>en cada </a:t>
            </a:r>
            <a:r>
              <a:rPr lang="es-ES" altLang="es-ES" sz="1800" dirty="0">
                <a:latin typeface="Calibri" panose="020F0502020204030204" pitchFamily="34" charset="0"/>
              </a:rPr>
              <a:t>fase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Calibri" panose="020F0502020204030204" pitchFamily="34" charset="0"/>
              </a:rPr>
              <a:t>Para solicitar Fase II tendrán que haber finalizado la Fase I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800" dirty="0">
                <a:latin typeface="Calibri" panose="020F0502020204030204" pitchFamily="34" charset="0"/>
              </a:rPr>
              <a:t>Las empresas que obtengan una subvención </a:t>
            </a:r>
            <a:r>
              <a:rPr lang="es-ES" sz="1800" b="1" dirty="0">
                <a:solidFill>
                  <a:srgbClr val="333399"/>
                </a:solidFill>
                <a:latin typeface="Calibri" panose="020F0502020204030204" pitchFamily="34" charset="0"/>
              </a:rPr>
              <a:t>&gt; 30.000 €</a:t>
            </a:r>
            <a:r>
              <a:rPr lang="es-ES" sz="1800" dirty="0">
                <a:latin typeface="Calibri" panose="020F0502020204030204" pitchFamily="34" charset="0"/>
              </a:rPr>
              <a:t>, deberán cumplir los plazos de pago de la </a:t>
            </a:r>
            <a:r>
              <a:rPr lang="es-ES" sz="1800" b="1" dirty="0">
                <a:solidFill>
                  <a:srgbClr val="333399"/>
                </a:solidFill>
                <a:latin typeface="Calibri" panose="020F0502020204030204" pitchFamily="34" charset="0"/>
              </a:rPr>
              <a:t>Ley contra la morosidad, declaración.</a:t>
            </a:r>
          </a:p>
          <a:p>
            <a:pPr marL="363538" indent="-36353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rgbClr val="333399"/>
                </a:solidFill>
                <a:latin typeface="Calibri" panose="020F0502020204030204" pitchFamily="34" charset="0"/>
              </a:rPr>
              <a:t>Todas las facturas que se justifiquen en las ayudas </a:t>
            </a:r>
            <a:r>
              <a:rPr lang="es-ES" sz="1800" dirty="0">
                <a:latin typeface="Calibri" panose="020F0502020204030204" pitchFamily="34" charset="0"/>
              </a:rPr>
              <a:t>deberán estar pagadas en el plazo que marca la ley de morosidad </a:t>
            </a:r>
            <a:r>
              <a:rPr lang="es-ES" sz="1800" b="1" dirty="0">
                <a:solidFill>
                  <a:srgbClr val="333399"/>
                </a:solidFill>
                <a:latin typeface="Calibri" panose="020F0502020204030204" pitchFamily="34" charset="0"/>
              </a:rPr>
              <a:t>30 - 60 días.</a:t>
            </a:r>
            <a:endParaRPr lang="es-ES" sz="1800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A90F5A24-5580-08A5-D5A6-E2D903BD73EB}"/>
              </a:ext>
            </a:extLst>
          </p:cNvPr>
          <p:cNvSpPr txBox="1">
            <a:spLocks/>
          </p:cNvSpPr>
          <p:nvPr/>
        </p:nvSpPr>
        <p:spPr>
          <a:xfrm>
            <a:off x="524228" y="249381"/>
            <a:ext cx="8002588" cy="554867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Requisitos de los proyectos </a:t>
            </a:r>
            <a:endParaRPr lang="en-US" sz="3200" i="0" dirty="0">
              <a:solidFill>
                <a:srgbClr val="000099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37909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>
            <a:extLst>
              <a:ext uri="{FF2B5EF4-FFF2-40B4-BE49-F238E27FC236}">
                <a16:creationId xmlns:a16="http://schemas.microsoft.com/office/drawing/2014/main" id="{C3984443-B761-357A-9399-EAA146E7822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32305" y="1202531"/>
            <a:ext cx="8424863" cy="44529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s-ES" sz="2400" b="1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FASE 1: </a:t>
            </a:r>
            <a:r>
              <a:rPr lang="es-ES" sz="2200" b="1" dirty="0">
                <a:latin typeface="Calibri" pitchFamily="34" charset="0"/>
              </a:rPr>
              <a:t>Creación y puesta en marcha de la EBT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800" b="1" dirty="0">
                <a:latin typeface="Calibri" pitchFamily="34" charset="0"/>
              </a:rPr>
              <a:t>Activos Fijos. </a:t>
            </a:r>
            <a:r>
              <a:rPr lang="es-ES" sz="1800" dirty="0">
                <a:latin typeface="Calibri" pitchFamily="34" charset="0"/>
              </a:rPr>
              <a:t>Equipamiento para el I+D+i necesario para la puesta en marcha del proyecto empresarial</a:t>
            </a:r>
            <a:endParaRPr lang="es-ES" sz="1800" b="1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800" b="1" dirty="0">
                <a:latin typeface="Calibri" pitchFamily="34" charset="0"/>
              </a:rPr>
              <a:t>Personal técnico </a:t>
            </a:r>
            <a:r>
              <a:rPr lang="es-ES" sz="1800" dirty="0">
                <a:latin typeface="Calibri" pitchFamily="34" charset="0"/>
              </a:rPr>
              <a:t>(socios con vinculación </a:t>
            </a:r>
            <a:r>
              <a:rPr lang="es-ES" sz="1800" b="0" dirty="0">
                <a:latin typeface="Calibri" pitchFamily="34" charset="0"/>
              </a:rPr>
              <a:t>laboral y Grupos de Cotización 1, 2 o 3). Los gastos de SS no son subvencionables</a:t>
            </a:r>
            <a:endParaRPr lang="es-ES" sz="180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800" b="1" dirty="0">
                <a:latin typeface="Calibri" pitchFamily="34" charset="0"/>
              </a:rPr>
              <a:t>Materiales</a:t>
            </a:r>
            <a:r>
              <a:rPr lang="es-ES" sz="1800" dirty="0">
                <a:latin typeface="Calibri" pitchFamily="34" charset="0"/>
              </a:rPr>
              <a:t>. </a:t>
            </a:r>
            <a:r>
              <a:rPr lang="es-ES" sz="1800" b="0" dirty="0">
                <a:latin typeface="Calibri" pitchFamily="34" charset="0"/>
              </a:rPr>
              <a:t>Materias primas, suministros, consumibles, etc.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s-ES" sz="1800" b="1" dirty="0">
                <a:latin typeface="Calibri" pitchFamily="34" charset="0"/>
              </a:rPr>
              <a:t>Colaboraciones externas</a:t>
            </a:r>
            <a:r>
              <a:rPr lang="es-ES" sz="1800" dirty="0">
                <a:latin typeface="Calibri" pitchFamily="34" charset="0"/>
              </a:rPr>
              <a:t>. Contratación OPIs, CCTT o empresas especializadas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s-ES" sz="1800" b="1" dirty="0">
                <a:latin typeface="Calibri" pitchFamily="34" charset="0"/>
              </a:rPr>
              <a:t>Adquisición de patentes</a:t>
            </a:r>
            <a:r>
              <a:rPr lang="es-ES" sz="1800" dirty="0"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s-ES" sz="1800" b="1" dirty="0">
                <a:latin typeface="Calibri" pitchFamily="34" charset="0"/>
              </a:rPr>
              <a:t>Protección de propiedad industrial.</a:t>
            </a:r>
            <a:endParaRPr lang="es-ES" sz="1800" dirty="0">
              <a:latin typeface="Calibri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s-ES" sz="1800" b="1" dirty="0">
                <a:latin typeface="Calibri" pitchFamily="34" charset="0"/>
              </a:rPr>
              <a:t>Otros gastos EBTs: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s-ES" sz="1600" b="1" dirty="0">
                <a:latin typeface="Calibri" pitchFamily="34" charset="0"/>
              </a:rPr>
              <a:t>Gastos de constitución </a:t>
            </a:r>
            <a:r>
              <a:rPr lang="es-ES" sz="1600" dirty="0">
                <a:latin typeface="Calibri" pitchFamily="34" charset="0"/>
              </a:rPr>
              <a:t>de la empresa (impuestos y tasas excluidos)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s-ES" sz="1800" b="1" dirty="0">
                <a:latin typeface="Calibri" pitchFamily="34" charset="0"/>
              </a:rPr>
              <a:t>Costes indirectos </a:t>
            </a:r>
            <a:r>
              <a:rPr lang="es-ES" sz="1800" dirty="0">
                <a:latin typeface="Calibri" pitchFamily="34" charset="0"/>
              </a:rPr>
              <a:t>(15% de los costes de personal)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D22F250D-C8FF-5B2C-1FAA-A0D1BBF4211C}"/>
              </a:ext>
            </a:extLst>
          </p:cNvPr>
          <p:cNvSpPr txBox="1">
            <a:spLocks/>
          </p:cNvSpPr>
          <p:nvPr/>
        </p:nvSpPr>
        <p:spPr>
          <a:xfrm>
            <a:off x="505566" y="299517"/>
            <a:ext cx="5955052" cy="499514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32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Costes subvencionables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>
            <a:extLst>
              <a:ext uri="{FF2B5EF4-FFF2-40B4-BE49-F238E27FC236}">
                <a16:creationId xmlns:a16="http://schemas.microsoft.com/office/drawing/2014/main" id="{C94CA04F-D7EC-A2E7-0C63-C61B39B6CAC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19871" y="1057483"/>
            <a:ext cx="8276259" cy="47198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FontTx/>
              <a:buNone/>
              <a:defRPr/>
            </a:pPr>
            <a:endParaRPr lang="es-ES" sz="800" b="1" dirty="0">
              <a:latin typeface="Calibri" pitchFamily="34" charset="0"/>
            </a:endParaRPr>
          </a:p>
          <a:p>
            <a:pPr marL="0" indent="0">
              <a:spcBef>
                <a:spcPts val="400"/>
              </a:spcBef>
              <a:spcAft>
                <a:spcPts val="1200"/>
              </a:spcAft>
              <a:buNone/>
              <a:defRPr/>
            </a:pPr>
            <a:r>
              <a:rPr lang="es-ES" sz="24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FASE 2: </a:t>
            </a:r>
            <a:r>
              <a:rPr lang="es-ES" sz="2400" b="1" dirty="0">
                <a:latin typeface="Calibri" pitchFamily="34" charset="0"/>
              </a:rPr>
              <a:t>Desarrollo y crecimiento de la EBT</a:t>
            </a:r>
            <a:endParaRPr lang="es-ES" sz="2400" b="1" i="0" dirty="0">
              <a:solidFill>
                <a:srgbClr val="000099"/>
              </a:solidFill>
              <a:latin typeface="Calibri" pitchFamily="34" charset="0"/>
              <a:ea typeface="+mj-ea"/>
              <a:cs typeface="+mj-cs"/>
            </a:endParaRPr>
          </a:p>
          <a:p>
            <a:pPr marL="273050" indent="-273050">
              <a:spcBef>
                <a:spcPts val="400"/>
              </a:spcBef>
              <a:spcAft>
                <a:spcPts val="1200"/>
              </a:spcAft>
              <a:defRPr/>
            </a:pPr>
            <a:r>
              <a:rPr lang="es-ES" sz="2000" b="1" dirty="0">
                <a:latin typeface="Calibri" pitchFamily="34" charset="0"/>
              </a:rPr>
              <a:t>Costes de personal de gestión, comercial y/o internacional </a:t>
            </a:r>
            <a:r>
              <a:rPr lang="es-ES" sz="1900" dirty="0">
                <a:latin typeface="Calibri" pitchFamily="34" charset="0"/>
              </a:rPr>
              <a:t>(socios con vinculación </a:t>
            </a:r>
            <a:r>
              <a:rPr lang="es-ES" sz="1900" b="0" dirty="0">
                <a:latin typeface="Calibri" pitchFamily="34" charset="0"/>
              </a:rPr>
              <a:t>laboral y </a:t>
            </a:r>
            <a:r>
              <a:rPr lang="es-ES" sz="1900" dirty="0">
                <a:latin typeface="Calibri" pitchFamily="34" charset="0"/>
              </a:rPr>
              <a:t>grupos 1, 2, 3). </a:t>
            </a:r>
            <a:r>
              <a:rPr lang="es-ES" sz="1900" b="0" dirty="0">
                <a:latin typeface="Calibri" pitchFamily="34" charset="0"/>
              </a:rPr>
              <a:t>Los gastos de SS no son subvencionables </a:t>
            </a:r>
            <a:endParaRPr lang="es-ES" sz="1900" dirty="0">
              <a:latin typeface="Calibri" pitchFamily="34" charset="0"/>
            </a:endParaRPr>
          </a:p>
          <a:p>
            <a:pPr marL="265113" indent="-265113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sz="2000" b="1" dirty="0">
                <a:latin typeface="Calibri" pitchFamily="34" charset="0"/>
              </a:rPr>
              <a:t>Protección y registro de propiedad industrial e intelectual</a:t>
            </a:r>
          </a:p>
          <a:p>
            <a:pPr marL="273050" indent="-273050">
              <a:spcBef>
                <a:spcPts val="400"/>
              </a:spcBef>
              <a:spcAft>
                <a:spcPts val="400"/>
              </a:spcAft>
              <a:defRPr/>
            </a:pPr>
            <a:r>
              <a:rPr lang="es-ES" sz="2000" b="1" dirty="0">
                <a:latin typeface="Calibri" pitchFamily="34" charset="0"/>
              </a:rPr>
              <a:t>Otros gastos EBTs</a:t>
            </a:r>
            <a:r>
              <a:rPr lang="es-ES" sz="2000" dirty="0">
                <a:latin typeface="Calibri" pitchFamily="34" charset="0"/>
              </a:rPr>
              <a:t>:</a:t>
            </a:r>
          </a:p>
          <a:p>
            <a:pPr marL="673100" lvl="1" indent="-273050">
              <a:spcBef>
                <a:spcPts val="400"/>
              </a:spcBef>
              <a:spcAft>
                <a:spcPts val="400"/>
              </a:spcAft>
              <a:defRPr/>
            </a:pPr>
            <a:r>
              <a:rPr lang="es-ES" sz="1600" b="1" dirty="0">
                <a:latin typeface="Calibri" pitchFamily="34" charset="0"/>
              </a:rPr>
              <a:t>Actividades de difusión/comercialización</a:t>
            </a:r>
          </a:p>
          <a:p>
            <a:pPr marL="673100" lvl="1" indent="-273050">
              <a:spcBef>
                <a:spcPts val="400"/>
              </a:spcBef>
              <a:spcAft>
                <a:spcPts val="400"/>
              </a:spcAft>
              <a:defRPr/>
            </a:pPr>
            <a:r>
              <a:rPr lang="es-ES" sz="1600" b="1" dirty="0">
                <a:latin typeface="Calibri" pitchFamily="34" charset="0"/>
              </a:rPr>
              <a:t>Colaboraciones externas para el diseño, marca, imagen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s-ES" sz="2000" b="1" dirty="0">
                <a:latin typeface="Calibri" pitchFamily="34" charset="0"/>
              </a:rPr>
              <a:t>Costes indirectos </a:t>
            </a:r>
            <a:r>
              <a:rPr lang="es-ES" sz="2000" dirty="0">
                <a:latin typeface="Calibri" pitchFamily="34" charset="0"/>
              </a:rPr>
              <a:t>(15% de los costes de personal)</a:t>
            </a:r>
          </a:p>
          <a:p>
            <a:pPr marL="673100" lvl="1" indent="-273050">
              <a:spcBef>
                <a:spcPts val="400"/>
              </a:spcBef>
              <a:spcAft>
                <a:spcPts val="400"/>
              </a:spcAft>
              <a:defRPr/>
            </a:pPr>
            <a:endParaRPr lang="es-ES" sz="800" b="1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s-ES" sz="2000" b="1" i="1" kern="1200" dirty="0">
                <a:solidFill>
                  <a:srgbClr val="000099"/>
                </a:solidFill>
                <a:latin typeface="Calibri" pitchFamily="34" charset="0"/>
              </a:rPr>
              <a:t>Son subvencionables los Planes de desarrollo y crecimiento de la EBT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s-ES" sz="2000" b="1" i="1" kern="1200" dirty="0">
                <a:solidFill>
                  <a:srgbClr val="000099"/>
                </a:solidFill>
                <a:latin typeface="Calibri" pitchFamily="34" charset="0"/>
              </a:rPr>
              <a:t>No son subvencionables las actividades de I+D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0E61A5BE-A0A8-E210-22F6-4628DAFEE178}"/>
              </a:ext>
            </a:extLst>
          </p:cNvPr>
          <p:cNvSpPr txBox="1">
            <a:spLocks/>
          </p:cNvSpPr>
          <p:nvPr/>
        </p:nvSpPr>
        <p:spPr>
          <a:xfrm>
            <a:off x="504965" y="322117"/>
            <a:ext cx="6039954" cy="474809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3200" b="1" i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Costes subvencionables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14352</TotalTime>
  <Words>1587</Words>
  <Application>Microsoft Office PowerPoint</Application>
  <PresentationFormat>Presentación en pantalla (4:3)</PresentationFormat>
  <Paragraphs>287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Lato Light</vt:lpstr>
      <vt:lpstr>Segoe UI</vt:lpstr>
      <vt:lpstr>Calibri</vt:lpstr>
      <vt:lpstr>Courier New</vt:lpstr>
      <vt:lpstr>Tahoma</vt:lpstr>
      <vt:lpstr>Wingdings</vt:lpstr>
      <vt:lpstr>Symbol</vt:lpstr>
      <vt:lpstr>Verdana-Italic</vt:lpstr>
      <vt:lpstr>Arial</vt:lpstr>
      <vt:lpstr>Verdana</vt:lpstr>
      <vt:lpstr>Diseño personalizado</vt:lpstr>
      <vt:lpstr>Presentación de PowerPoint</vt:lpstr>
      <vt:lpstr>Legislación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Aspectos comunes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cfresno</dc:creator>
  <cp:lastModifiedBy>Belén Flecha - CEEI ASTURIAS</cp:lastModifiedBy>
  <cp:revision>695</cp:revision>
  <cp:lastPrinted>2025-06-25T11:52:12Z</cp:lastPrinted>
  <dcterms:created xsi:type="dcterms:W3CDTF">2007-05-30T09:36:56Z</dcterms:created>
  <dcterms:modified xsi:type="dcterms:W3CDTF">2025-06-25T11:52:22Z</dcterms:modified>
</cp:coreProperties>
</file>